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25"/>
  </p:notesMasterIdLst>
  <p:sldIdLst>
    <p:sldId id="256" r:id="rId2"/>
    <p:sldId id="274" r:id="rId3"/>
    <p:sldId id="273" r:id="rId4"/>
    <p:sldId id="257" r:id="rId5"/>
    <p:sldId id="258" r:id="rId6"/>
    <p:sldId id="263" r:id="rId7"/>
    <p:sldId id="267" r:id="rId8"/>
    <p:sldId id="259" r:id="rId9"/>
    <p:sldId id="265" r:id="rId10"/>
    <p:sldId id="269" r:id="rId11"/>
    <p:sldId id="260" r:id="rId12"/>
    <p:sldId id="261" r:id="rId13"/>
    <p:sldId id="270" r:id="rId14"/>
    <p:sldId id="272" r:id="rId15"/>
    <p:sldId id="262" r:id="rId16"/>
    <p:sldId id="282" r:id="rId17"/>
    <p:sldId id="264" r:id="rId18"/>
    <p:sldId id="275" r:id="rId19"/>
    <p:sldId id="276" r:id="rId20"/>
    <p:sldId id="277" r:id="rId21"/>
    <p:sldId id="278" r:id="rId22"/>
    <p:sldId id="279" r:id="rId23"/>
    <p:sldId id="28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4B46"/>
    <a:srgbClr val="E12727"/>
    <a:srgbClr val="D63232"/>
    <a:srgbClr val="A2373B"/>
    <a:srgbClr val="9B3137"/>
    <a:srgbClr val="95928B"/>
    <a:srgbClr val="D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51BB9D-1EC4-44AB-853F-4F7CAE0B5678}" v="387" dt="2023-06-27T17:52:26.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81" autoAdjust="0"/>
    <p:restoredTop sz="90678" autoAdjust="0"/>
  </p:normalViewPr>
  <p:slideViewPr>
    <p:cSldViewPr snapToGrid="0">
      <p:cViewPr varScale="1">
        <p:scale>
          <a:sx n="68" d="100"/>
          <a:sy n="68" d="100"/>
        </p:scale>
        <p:origin x="591" y="3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9.svg"/><Relationship Id="rId4" Type="http://schemas.openxmlformats.org/officeDocument/2006/relationships/image" Target="../media/image15.svg"/><Relationship Id="rId9"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9.svg"/><Relationship Id="rId4" Type="http://schemas.openxmlformats.org/officeDocument/2006/relationships/image" Target="../media/image15.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C0A4E-7425-491E-927C-DACCED9C13B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0A1D021-5A84-4550-8899-3ABFB849CDF4}">
      <dgm:prSet/>
      <dgm:spPr/>
      <dgm:t>
        <a:bodyPr/>
        <a:lstStyle/>
        <a:p>
          <a:pPr>
            <a:lnSpc>
              <a:spcPct val="100000"/>
            </a:lnSpc>
          </a:pPr>
          <a:r>
            <a:rPr lang="en-US"/>
            <a:t>Summary of findings </a:t>
          </a:r>
        </a:p>
      </dgm:t>
    </dgm:pt>
    <dgm:pt modelId="{6E757CA9-F3DA-43AC-B160-37CD6B71C79A}" type="parTrans" cxnId="{AA68402B-B513-4FB5-9E41-105BEABB69B4}">
      <dgm:prSet/>
      <dgm:spPr/>
      <dgm:t>
        <a:bodyPr/>
        <a:lstStyle/>
        <a:p>
          <a:endParaRPr lang="en-US"/>
        </a:p>
      </dgm:t>
    </dgm:pt>
    <dgm:pt modelId="{B597B1F7-AF64-4C80-8F3C-A08002B10E49}" type="sibTrans" cxnId="{AA68402B-B513-4FB5-9E41-105BEABB69B4}">
      <dgm:prSet/>
      <dgm:spPr/>
      <dgm:t>
        <a:bodyPr/>
        <a:lstStyle/>
        <a:p>
          <a:endParaRPr lang="en-US"/>
        </a:p>
      </dgm:t>
    </dgm:pt>
    <dgm:pt modelId="{92B32BC7-37A9-4BA1-A295-CF2196388BF0}">
      <dgm:prSet/>
      <dgm:spPr/>
      <dgm:t>
        <a:bodyPr/>
        <a:lstStyle/>
        <a:p>
          <a:pPr>
            <a:lnSpc>
              <a:spcPct val="100000"/>
            </a:lnSpc>
          </a:pPr>
          <a:r>
            <a:rPr lang="en-US"/>
            <a:t>My recommendations</a:t>
          </a:r>
        </a:p>
      </dgm:t>
    </dgm:pt>
    <dgm:pt modelId="{DCBE37A8-23D8-41C7-82B0-C6B4B0BD8AC1}" type="parTrans" cxnId="{752D5F6E-EF6D-4DC6-823A-5589E4CE67BD}">
      <dgm:prSet/>
      <dgm:spPr/>
      <dgm:t>
        <a:bodyPr/>
        <a:lstStyle/>
        <a:p>
          <a:endParaRPr lang="en-US"/>
        </a:p>
      </dgm:t>
    </dgm:pt>
    <dgm:pt modelId="{26105C75-4F31-4393-A19C-B64D9AA22CE7}" type="sibTrans" cxnId="{752D5F6E-EF6D-4DC6-823A-5589E4CE67BD}">
      <dgm:prSet/>
      <dgm:spPr/>
      <dgm:t>
        <a:bodyPr/>
        <a:lstStyle/>
        <a:p>
          <a:endParaRPr lang="en-US"/>
        </a:p>
      </dgm:t>
    </dgm:pt>
    <dgm:pt modelId="{3DA4187B-EE69-4C56-9C5C-587318DDAA17}">
      <dgm:prSet/>
      <dgm:spPr/>
      <dgm:t>
        <a:bodyPr/>
        <a:lstStyle/>
        <a:p>
          <a:pPr>
            <a:lnSpc>
              <a:spcPct val="100000"/>
            </a:lnSpc>
          </a:pPr>
          <a:r>
            <a:rPr lang="en-US" dirty="0"/>
            <a:t>Specifics about each topic</a:t>
          </a:r>
        </a:p>
      </dgm:t>
    </dgm:pt>
    <dgm:pt modelId="{8D1DB2DE-9038-4633-A246-2D83B2E7EA33}" type="parTrans" cxnId="{8074BAF8-DE70-4DD5-84FF-FBF7C36E3AEA}">
      <dgm:prSet/>
      <dgm:spPr/>
      <dgm:t>
        <a:bodyPr/>
        <a:lstStyle/>
        <a:p>
          <a:endParaRPr lang="en-US"/>
        </a:p>
      </dgm:t>
    </dgm:pt>
    <dgm:pt modelId="{F6BBAA82-4BB6-4429-A0F6-2FB83F80195C}" type="sibTrans" cxnId="{8074BAF8-DE70-4DD5-84FF-FBF7C36E3AEA}">
      <dgm:prSet/>
      <dgm:spPr/>
      <dgm:t>
        <a:bodyPr/>
        <a:lstStyle/>
        <a:p>
          <a:endParaRPr lang="en-US"/>
        </a:p>
      </dgm:t>
    </dgm:pt>
    <dgm:pt modelId="{B29132AB-B20A-4A6D-AAC1-C35E898E4C00}">
      <dgm:prSet/>
      <dgm:spPr/>
      <dgm:t>
        <a:bodyPr/>
        <a:lstStyle/>
        <a:p>
          <a:pPr>
            <a:lnSpc>
              <a:spcPct val="100000"/>
            </a:lnSpc>
          </a:pPr>
          <a:r>
            <a:rPr lang="en-US" dirty="0"/>
            <a:t>Conclusion</a:t>
          </a:r>
        </a:p>
      </dgm:t>
    </dgm:pt>
    <dgm:pt modelId="{F3B4A88C-FFAC-4992-9671-1667C260F5FC}" type="parTrans" cxnId="{DAC1944E-F1BB-41AC-BB3C-8E6396896933}">
      <dgm:prSet/>
      <dgm:spPr/>
      <dgm:t>
        <a:bodyPr/>
        <a:lstStyle/>
        <a:p>
          <a:endParaRPr lang="en-US"/>
        </a:p>
      </dgm:t>
    </dgm:pt>
    <dgm:pt modelId="{8C465FE3-37B3-4455-88F6-6424D5EEBDFF}" type="sibTrans" cxnId="{DAC1944E-F1BB-41AC-BB3C-8E6396896933}">
      <dgm:prSet/>
      <dgm:spPr/>
      <dgm:t>
        <a:bodyPr/>
        <a:lstStyle/>
        <a:p>
          <a:endParaRPr lang="en-US"/>
        </a:p>
      </dgm:t>
    </dgm:pt>
    <dgm:pt modelId="{E048E268-1685-430B-BAD7-D15C58C8FE4B}" type="pres">
      <dgm:prSet presAssocID="{618C0A4E-7425-491E-927C-DACCED9C13B7}" presName="root" presStyleCnt="0">
        <dgm:presLayoutVars>
          <dgm:dir/>
          <dgm:resizeHandles val="exact"/>
        </dgm:presLayoutVars>
      </dgm:prSet>
      <dgm:spPr/>
    </dgm:pt>
    <dgm:pt modelId="{1804AF89-2AFE-4094-A573-4B427C7FDA68}" type="pres">
      <dgm:prSet presAssocID="{A0A1D021-5A84-4550-8899-3ABFB849CDF4}" presName="compNode" presStyleCnt="0"/>
      <dgm:spPr/>
    </dgm:pt>
    <dgm:pt modelId="{407AD009-9619-4E8D-84BD-FBC9E80E60D9}" type="pres">
      <dgm:prSet presAssocID="{A0A1D021-5A84-4550-8899-3ABFB849CDF4}" presName="bgRect" presStyleLbl="bgShp" presStyleIdx="0" presStyleCnt="4"/>
      <dgm:spPr/>
    </dgm:pt>
    <dgm:pt modelId="{40564155-588D-4625-918A-A9EE1356DC35}" type="pres">
      <dgm:prSet presAssocID="{A0A1D021-5A84-4550-8899-3ABFB849CDF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9A5C3B0E-266B-4C80-95E9-74281FC59E54}" type="pres">
      <dgm:prSet presAssocID="{A0A1D021-5A84-4550-8899-3ABFB849CDF4}" presName="spaceRect" presStyleCnt="0"/>
      <dgm:spPr/>
    </dgm:pt>
    <dgm:pt modelId="{0E745447-1E49-4628-8359-959AAB9EB4FE}" type="pres">
      <dgm:prSet presAssocID="{A0A1D021-5A84-4550-8899-3ABFB849CDF4}" presName="parTx" presStyleLbl="revTx" presStyleIdx="0" presStyleCnt="4">
        <dgm:presLayoutVars>
          <dgm:chMax val="0"/>
          <dgm:chPref val="0"/>
        </dgm:presLayoutVars>
      </dgm:prSet>
      <dgm:spPr/>
    </dgm:pt>
    <dgm:pt modelId="{67D0D97F-7582-4AA7-83AF-F236911E603E}" type="pres">
      <dgm:prSet presAssocID="{B597B1F7-AF64-4C80-8F3C-A08002B10E49}" presName="sibTrans" presStyleCnt="0"/>
      <dgm:spPr/>
    </dgm:pt>
    <dgm:pt modelId="{9DDDF4B0-78E8-4C39-B7CE-876F254A34B8}" type="pres">
      <dgm:prSet presAssocID="{92B32BC7-37A9-4BA1-A295-CF2196388BF0}" presName="compNode" presStyleCnt="0"/>
      <dgm:spPr/>
    </dgm:pt>
    <dgm:pt modelId="{E47A49DE-93A0-46D2-808F-1E97F38FB791}" type="pres">
      <dgm:prSet presAssocID="{92B32BC7-37A9-4BA1-A295-CF2196388BF0}" presName="bgRect" presStyleLbl="bgShp" presStyleIdx="1" presStyleCnt="4"/>
      <dgm:spPr/>
    </dgm:pt>
    <dgm:pt modelId="{65547EA5-3427-48F2-B5AE-A79DCD002707}" type="pres">
      <dgm:prSet presAssocID="{92B32BC7-37A9-4BA1-A295-CF2196388BF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bulb"/>
        </a:ext>
      </dgm:extLst>
    </dgm:pt>
    <dgm:pt modelId="{E85F2CF1-F0E0-4BBA-9958-D8073D22D07A}" type="pres">
      <dgm:prSet presAssocID="{92B32BC7-37A9-4BA1-A295-CF2196388BF0}" presName="spaceRect" presStyleCnt="0"/>
      <dgm:spPr/>
    </dgm:pt>
    <dgm:pt modelId="{4437DF24-6FA0-486C-93AC-27BC442668D8}" type="pres">
      <dgm:prSet presAssocID="{92B32BC7-37A9-4BA1-A295-CF2196388BF0}" presName="parTx" presStyleLbl="revTx" presStyleIdx="1" presStyleCnt="4">
        <dgm:presLayoutVars>
          <dgm:chMax val="0"/>
          <dgm:chPref val="0"/>
        </dgm:presLayoutVars>
      </dgm:prSet>
      <dgm:spPr/>
    </dgm:pt>
    <dgm:pt modelId="{AC418846-F17D-4D3B-8021-53152336C636}" type="pres">
      <dgm:prSet presAssocID="{26105C75-4F31-4393-A19C-B64D9AA22CE7}" presName="sibTrans" presStyleCnt="0"/>
      <dgm:spPr/>
    </dgm:pt>
    <dgm:pt modelId="{A8F0FBBD-A08F-492B-9C99-D36A9E5CE74A}" type="pres">
      <dgm:prSet presAssocID="{3DA4187B-EE69-4C56-9C5C-587318DDAA17}" presName="compNode" presStyleCnt="0"/>
      <dgm:spPr/>
    </dgm:pt>
    <dgm:pt modelId="{060C5FCB-CECB-4B2A-B78C-DFE0BCB9095B}" type="pres">
      <dgm:prSet presAssocID="{3DA4187B-EE69-4C56-9C5C-587318DDAA17}" presName="bgRect" presStyleLbl="bgShp" presStyleIdx="2" presStyleCnt="4"/>
      <dgm:spPr/>
    </dgm:pt>
    <dgm:pt modelId="{693D9C3E-B9D7-441F-BBBB-6190A762FAFA}" type="pres">
      <dgm:prSet presAssocID="{3DA4187B-EE69-4C56-9C5C-587318DDAA1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EB68A85D-388C-46BA-86F1-39D237CAE1A9}" type="pres">
      <dgm:prSet presAssocID="{3DA4187B-EE69-4C56-9C5C-587318DDAA17}" presName="spaceRect" presStyleCnt="0"/>
      <dgm:spPr/>
    </dgm:pt>
    <dgm:pt modelId="{3820C9F7-4904-4BCE-9B04-FBE8CEB2123F}" type="pres">
      <dgm:prSet presAssocID="{3DA4187B-EE69-4C56-9C5C-587318DDAA17}" presName="parTx" presStyleLbl="revTx" presStyleIdx="2" presStyleCnt="4">
        <dgm:presLayoutVars>
          <dgm:chMax val="0"/>
          <dgm:chPref val="0"/>
        </dgm:presLayoutVars>
      </dgm:prSet>
      <dgm:spPr/>
    </dgm:pt>
    <dgm:pt modelId="{FE9CDC2D-EA16-40E2-8CD6-A272500302A1}" type="pres">
      <dgm:prSet presAssocID="{F6BBAA82-4BB6-4429-A0F6-2FB83F80195C}" presName="sibTrans" presStyleCnt="0"/>
      <dgm:spPr/>
    </dgm:pt>
    <dgm:pt modelId="{DB24595C-7947-4728-9F09-853E8C06D8FE}" type="pres">
      <dgm:prSet presAssocID="{B29132AB-B20A-4A6D-AAC1-C35E898E4C00}" presName="compNode" presStyleCnt="0"/>
      <dgm:spPr/>
    </dgm:pt>
    <dgm:pt modelId="{2735D237-8CEE-4439-AE01-B38BE369E0B9}" type="pres">
      <dgm:prSet presAssocID="{B29132AB-B20A-4A6D-AAC1-C35E898E4C00}" presName="bgRect" presStyleLbl="bgShp" presStyleIdx="3" presStyleCnt="4"/>
      <dgm:spPr/>
    </dgm:pt>
    <dgm:pt modelId="{B56CE34F-30EA-4333-8EFD-0D528D0CF201}" type="pres">
      <dgm:prSet presAssocID="{B29132AB-B20A-4A6D-AAC1-C35E898E4C0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avel with solid fill"/>
        </a:ext>
      </dgm:extLst>
    </dgm:pt>
    <dgm:pt modelId="{8D6C08D4-B3BA-4DC8-B6FD-9F5DE77E0B29}" type="pres">
      <dgm:prSet presAssocID="{B29132AB-B20A-4A6D-AAC1-C35E898E4C00}" presName="spaceRect" presStyleCnt="0"/>
      <dgm:spPr/>
    </dgm:pt>
    <dgm:pt modelId="{D782A605-7F8E-4334-B306-0426BBCC3E59}" type="pres">
      <dgm:prSet presAssocID="{B29132AB-B20A-4A6D-AAC1-C35E898E4C00}" presName="parTx" presStyleLbl="revTx" presStyleIdx="3" presStyleCnt="4">
        <dgm:presLayoutVars>
          <dgm:chMax val="0"/>
          <dgm:chPref val="0"/>
        </dgm:presLayoutVars>
      </dgm:prSet>
      <dgm:spPr/>
    </dgm:pt>
  </dgm:ptLst>
  <dgm:cxnLst>
    <dgm:cxn modelId="{5680F70D-07E0-4097-BE0E-21716D5CBEFD}" type="presOf" srcId="{92B32BC7-37A9-4BA1-A295-CF2196388BF0}" destId="{4437DF24-6FA0-486C-93AC-27BC442668D8}" srcOrd="0" destOrd="0" presId="urn:microsoft.com/office/officeart/2018/2/layout/IconVerticalSolidList"/>
    <dgm:cxn modelId="{AA68402B-B513-4FB5-9E41-105BEABB69B4}" srcId="{618C0A4E-7425-491E-927C-DACCED9C13B7}" destId="{A0A1D021-5A84-4550-8899-3ABFB849CDF4}" srcOrd="0" destOrd="0" parTransId="{6E757CA9-F3DA-43AC-B160-37CD6B71C79A}" sibTransId="{B597B1F7-AF64-4C80-8F3C-A08002B10E49}"/>
    <dgm:cxn modelId="{F294343A-8435-4D2D-98A4-BE42BD456B8C}" type="presOf" srcId="{3DA4187B-EE69-4C56-9C5C-587318DDAA17}" destId="{3820C9F7-4904-4BCE-9B04-FBE8CEB2123F}" srcOrd="0" destOrd="0" presId="urn:microsoft.com/office/officeart/2018/2/layout/IconVerticalSolidList"/>
    <dgm:cxn modelId="{752D5F6E-EF6D-4DC6-823A-5589E4CE67BD}" srcId="{618C0A4E-7425-491E-927C-DACCED9C13B7}" destId="{92B32BC7-37A9-4BA1-A295-CF2196388BF0}" srcOrd="1" destOrd="0" parTransId="{DCBE37A8-23D8-41C7-82B0-C6B4B0BD8AC1}" sibTransId="{26105C75-4F31-4393-A19C-B64D9AA22CE7}"/>
    <dgm:cxn modelId="{DAC1944E-F1BB-41AC-BB3C-8E6396896933}" srcId="{618C0A4E-7425-491E-927C-DACCED9C13B7}" destId="{B29132AB-B20A-4A6D-AAC1-C35E898E4C00}" srcOrd="3" destOrd="0" parTransId="{F3B4A88C-FFAC-4992-9671-1667C260F5FC}" sibTransId="{8C465FE3-37B3-4455-88F6-6424D5EEBDFF}"/>
    <dgm:cxn modelId="{50405097-F52E-4399-9777-1600BB38E163}" type="presOf" srcId="{618C0A4E-7425-491E-927C-DACCED9C13B7}" destId="{E048E268-1685-430B-BAD7-D15C58C8FE4B}" srcOrd="0" destOrd="0" presId="urn:microsoft.com/office/officeart/2018/2/layout/IconVerticalSolidList"/>
    <dgm:cxn modelId="{6F05B99A-859F-4051-8F96-491F752BA22C}" type="presOf" srcId="{A0A1D021-5A84-4550-8899-3ABFB849CDF4}" destId="{0E745447-1E49-4628-8359-959AAB9EB4FE}" srcOrd="0" destOrd="0" presId="urn:microsoft.com/office/officeart/2018/2/layout/IconVerticalSolidList"/>
    <dgm:cxn modelId="{EF6C36AC-CBBA-4DCB-B7B2-F3D174242086}" type="presOf" srcId="{B29132AB-B20A-4A6D-AAC1-C35E898E4C00}" destId="{D782A605-7F8E-4334-B306-0426BBCC3E59}" srcOrd="0" destOrd="0" presId="urn:microsoft.com/office/officeart/2018/2/layout/IconVerticalSolidList"/>
    <dgm:cxn modelId="{8074BAF8-DE70-4DD5-84FF-FBF7C36E3AEA}" srcId="{618C0A4E-7425-491E-927C-DACCED9C13B7}" destId="{3DA4187B-EE69-4C56-9C5C-587318DDAA17}" srcOrd="2" destOrd="0" parTransId="{8D1DB2DE-9038-4633-A246-2D83B2E7EA33}" sibTransId="{F6BBAA82-4BB6-4429-A0F6-2FB83F80195C}"/>
    <dgm:cxn modelId="{FA6AA54B-281D-4C23-881B-11AD38D4BB52}" type="presParOf" srcId="{E048E268-1685-430B-BAD7-D15C58C8FE4B}" destId="{1804AF89-2AFE-4094-A573-4B427C7FDA68}" srcOrd="0" destOrd="0" presId="urn:microsoft.com/office/officeart/2018/2/layout/IconVerticalSolidList"/>
    <dgm:cxn modelId="{4168F916-DD9A-4A45-9BCE-BA3553F4EEBA}" type="presParOf" srcId="{1804AF89-2AFE-4094-A573-4B427C7FDA68}" destId="{407AD009-9619-4E8D-84BD-FBC9E80E60D9}" srcOrd="0" destOrd="0" presId="urn:microsoft.com/office/officeart/2018/2/layout/IconVerticalSolidList"/>
    <dgm:cxn modelId="{39F47A28-6F81-4711-ABFB-AE03B2608A24}" type="presParOf" srcId="{1804AF89-2AFE-4094-A573-4B427C7FDA68}" destId="{40564155-588D-4625-918A-A9EE1356DC35}" srcOrd="1" destOrd="0" presId="urn:microsoft.com/office/officeart/2018/2/layout/IconVerticalSolidList"/>
    <dgm:cxn modelId="{70DB7870-8EDF-45AD-9EF1-A4A5EA038830}" type="presParOf" srcId="{1804AF89-2AFE-4094-A573-4B427C7FDA68}" destId="{9A5C3B0E-266B-4C80-95E9-74281FC59E54}" srcOrd="2" destOrd="0" presId="urn:microsoft.com/office/officeart/2018/2/layout/IconVerticalSolidList"/>
    <dgm:cxn modelId="{78D86A62-B6EC-483D-91A6-B7369B6E5117}" type="presParOf" srcId="{1804AF89-2AFE-4094-A573-4B427C7FDA68}" destId="{0E745447-1E49-4628-8359-959AAB9EB4FE}" srcOrd="3" destOrd="0" presId="urn:microsoft.com/office/officeart/2018/2/layout/IconVerticalSolidList"/>
    <dgm:cxn modelId="{D3156B8A-D8A4-48E9-AAF8-305399CD8C6A}" type="presParOf" srcId="{E048E268-1685-430B-BAD7-D15C58C8FE4B}" destId="{67D0D97F-7582-4AA7-83AF-F236911E603E}" srcOrd="1" destOrd="0" presId="urn:microsoft.com/office/officeart/2018/2/layout/IconVerticalSolidList"/>
    <dgm:cxn modelId="{B910FBDB-1A09-4C5D-A691-E88A0706E799}" type="presParOf" srcId="{E048E268-1685-430B-BAD7-D15C58C8FE4B}" destId="{9DDDF4B0-78E8-4C39-B7CE-876F254A34B8}" srcOrd="2" destOrd="0" presId="urn:microsoft.com/office/officeart/2018/2/layout/IconVerticalSolidList"/>
    <dgm:cxn modelId="{D98DBABF-E2E0-4FD7-A73A-9DF86A75E002}" type="presParOf" srcId="{9DDDF4B0-78E8-4C39-B7CE-876F254A34B8}" destId="{E47A49DE-93A0-46D2-808F-1E97F38FB791}" srcOrd="0" destOrd="0" presId="urn:microsoft.com/office/officeart/2018/2/layout/IconVerticalSolidList"/>
    <dgm:cxn modelId="{B5958517-3132-4F66-AC5D-579FEDCF4D87}" type="presParOf" srcId="{9DDDF4B0-78E8-4C39-B7CE-876F254A34B8}" destId="{65547EA5-3427-48F2-B5AE-A79DCD002707}" srcOrd="1" destOrd="0" presId="urn:microsoft.com/office/officeart/2018/2/layout/IconVerticalSolidList"/>
    <dgm:cxn modelId="{CA9A2A46-1E4D-4EE0-9733-829E5EA6F886}" type="presParOf" srcId="{9DDDF4B0-78E8-4C39-B7CE-876F254A34B8}" destId="{E85F2CF1-F0E0-4BBA-9958-D8073D22D07A}" srcOrd="2" destOrd="0" presId="urn:microsoft.com/office/officeart/2018/2/layout/IconVerticalSolidList"/>
    <dgm:cxn modelId="{EE57C958-25EB-4682-9F5F-9C92156DB310}" type="presParOf" srcId="{9DDDF4B0-78E8-4C39-B7CE-876F254A34B8}" destId="{4437DF24-6FA0-486C-93AC-27BC442668D8}" srcOrd="3" destOrd="0" presId="urn:microsoft.com/office/officeart/2018/2/layout/IconVerticalSolidList"/>
    <dgm:cxn modelId="{4AABFBAF-BAD5-479C-BBFD-7EC88F12C6E3}" type="presParOf" srcId="{E048E268-1685-430B-BAD7-D15C58C8FE4B}" destId="{AC418846-F17D-4D3B-8021-53152336C636}" srcOrd="3" destOrd="0" presId="urn:microsoft.com/office/officeart/2018/2/layout/IconVerticalSolidList"/>
    <dgm:cxn modelId="{1D172026-3981-4E7E-B46C-98217E74D068}" type="presParOf" srcId="{E048E268-1685-430B-BAD7-D15C58C8FE4B}" destId="{A8F0FBBD-A08F-492B-9C99-D36A9E5CE74A}" srcOrd="4" destOrd="0" presId="urn:microsoft.com/office/officeart/2018/2/layout/IconVerticalSolidList"/>
    <dgm:cxn modelId="{BBE71262-E7F1-4E86-8143-863707783F27}" type="presParOf" srcId="{A8F0FBBD-A08F-492B-9C99-D36A9E5CE74A}" destId="{060C5FCB-CECB-4B2A-B78C-DFE0BCB9095B}" srcOrd="0" destOrd="0" presId="urn:microsoft.com/office/officeart/2018/2/layout/IconVerticalSolidList"/>
    <dgm:cxn modelId="{A3E6F822-18DD-4EB4-9A6E-003536BD614D}" type="presParOf" srcId="{A8F0FBBD-A08F-492B-9C99-D36A9E5CE74A}" destId="{693D9C3E-B9D7-441F-BBBB-6190A762FAFA}" srcOrd="1" destOrd="0" presId="urn:microsoft.com/office/officeart/2018/2/layout/IconVerticalSolidList"/>
    <dgm:cxn modelId="{F97E6A5F-6086-46A6-BC05-D97059433DFA}" type="presParOf" srcId="{A8F0FBBD-A08F-492B-9C99-D36A9E5CE74A}" destId="{EB68A85D-388C-46BA-86F1-39D237CAE1A9}" srcOrd="2" destOrd="0" presId="urn:microsoft.com/office/officeart/2018/2/layout/IconVerticalSolidList"/>
    <dgm:cxn modelId="{E6DAF509-37DB-4DDF-A062-7493C32D432E}" type="presParOf" srcId="{A8F0FBBD-A08F-492B-9C99-D36A9E5CE74A}" destId="{3820C9F7-4904-4BCE-9B04-FBE8CEB2123F}" srcOrd="3" destOrd="0" presId="urn:microsoft.com/office/officeart/2018/2/layout/IconVerticalSolidList"/>
    <dgm:cxn modelId="{B35BB382-5016-4EE4-A0FA-080A417F93CD}" type="presParOf" srcId="{E048E268-1685-430B-BAD7-D15C58C8FE4B}" destId="{FE9CDC2D-EA16-40E2-8CD6-A272500302A1}" srcOrd="5" destOrd="0" presId="urn:microsoft.com/office/officeart/2018/2/layout/IconVerticalSolidList"/>
    <dgm:cxn modelId="{71104ADF-8C9D-4A40-819E-F1AC1DDCD9C4}" type="presParOf" srcId="{E048E268-1685-430B-BAD7-D15C58C8FE4B}" destId="{DB24595C-7947-4728-9F09-853E8C06D8FE}" srcOrd="6" destOrd="0" presId="urn:microsoft.com/office/officeart/2018/2/layout/IconVerticalSolidList"/>
    <dgm:cxn modelId="{C64C448C-ADF0-40EA-97F2-72F9B3BD0014}" type="presParOf" srcId="{DB24595C-7947-4728-9F09-853E8C06D8FE}" destId="{2735D237-8CEE-4439-AE01-B38BE369E0B9}" srcOrd="0" destOrd="0" presId="urn:microsoft.com/office/officeart/2018/2/layout/IconVerticalSolidList"/>
    <dgm:cxn modelId="{4FB5F1D0-41B2-40C2-BC7D-916421EE8F8D}" type="presParOf" srcId="{DB24595C-7947-4728-9F09-853E8C06D8FE}" destId="{B56CE34F-30EA-4333-8EFD-0D528D0CF201}" srcOrd="1" destOrd="0" presId="urn:microsoft.com/office/officeart/2018/2/layout/IconVerticalSolidList"/>
    <dgm:cxn modelId="{EA0185C0-86ED-4D31-A88D-AE77AF73249B}" type="presParOf" srcId="{DB24595C-7947-4728-9F09-853E8C06D8FE}" destId="{8D6C08D4-B3BA-4DC8-B6FD-9F5DE77E0B29}" srcOrd="2" destOrd="0" presId="urn:microsoft.com/office/officeart/2018/2/layout/IconVerticalSolidList"/>
    <dgm:cxn modelId="{4F8CB0E3-5ED2-4E8F-8873-C0F4E8BFFCDF}" type="presParOf" srcId="{DB24595C-7947-4728-9F09-853E8C06D8FE}" destId="{D782A605-7F8E-4334-B306-0426BBCC3E5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0FD1A8-BDB0-4F03-9258-3822DDDF36A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A2155F0-E76D-4CBD-BB4A-58B0434A399D}">
      <dgm:prSet/>
      <dgm:spPr/>
      <dgm:t>
        <a:bodyPr/>
        <a:lstStyle/>
        <a:p>
          <a:pPr>
            <a:lnSpc>
              <a:spcPct val="100000"/>
            </a:lnSpc>
          </a:pPr>
          <a:r>
            <a:rPr lang="en-US"/>
            <a:t>IT Project Management</a:t>
          </a:r>
        </a:p>
      </dgm:t>
    </dgm:pt>
    <dgm:pt modelId="{29B67940-72F0-4BAF-BD10-E538974A34E8}" type="parTrans" cxnId="{418DDC2E-A1AF-417F-830D-F38591BC4477}">
      <dgm:prSet/>
      <dgm:spPr/>
      <dgm:t>
        <a:bodyPr/>
        <a:lstStyle/>
        <a:p>
          <a:endParaRPr lang="en-US"/>
        </a:p>
      </dgm:t>
    </dgm:pt>
    <dgm:pt modelId="{5BE40576-4FF5-4B21-AFAC-3E67953BDC3D}" type="sibTrans" cxnId="{418DDC2E-A1AF-417F-830D-F38591BC4477}">
      <dgm:prSet/>
      <dgm:spPr/>
      <dgm:t>
        <a:bodyPr/>
        <a:lstStyle/>
        <a:p>
          <a:endParaRPr lang="en-US"/>
        </a:p>
      </dgm:t>
    </dgm:pt>
    <dgm:pt modelId="{A54FEE24-87A4-472B-BDC9-56E74C02BEEE}">
      <dgm:prSet/>
      <dgm:spPr/>
      <dgm:t>
        <a:bodyPr/>
        <a:lstStyle/>
        <a:p>
          <a:pPr>
            <a:lnSpc>
              <a:spcPct val="100000"/>
            </a:lnSpc>
          </a:pPr>
          <a:r>
            <a:rPr lang="en-US"/>
            <a:t>Project Management Skills &amp; Leadership</a:t>
          </a:r>
        </a:p>
      </dgm:t>
    </dgm:pt>
    <dgm:pt modelId="{327B79CF-4709-4D4F-BF36-57912E969A05}" type="parTrans" cxnId="{4E022B8B-6F3B-4508-9A9A-CE27E0821973}">
      <dgm:prSet/>
      <dgm:spPr/>
      <dgm:t>
        <a:bodyPr/>
        <a:lstStyle/>
        <a:p>
          <a:endParaRPr lang="en-US"/>
        </a:p>
      </dgm:t>
    </dgm:pt>
    <dgm:pt modelId="{292D5ED7-432A-48E5-A158-1938EFA6B19D}" type="sibTrans" cxnId="{4E022B8B-6F3B-4508-9A9A-CE27E0821973}">
      <dgm:prSet/>
      <dgm:spPr/>
      <dgm:t>
        <a:bodyPr/>
        <a:lstStyle/>
        <a:p>
          <a:endParaRPr lang="en-US"/>
        </a:p>
      </dgm:t>
    </dgm:pt>
    <dgm:pt modelId="{7A3E12DB-E6D3-4E8B-85CC-F6F35BF00A7A}">
      <dgm:prSet/>
      <dgm:spPr/>
      <dgm:t>
        <a:bodyPr/>
        <a:lstStyle/>
        <a:p>
          <a:pPr>
            <a:lnSpc>
              <a:spcPct val="100000"/>
            </a:lnSpc>
          </a:pPr>
          <a:r>
            <a:rPr lang="en-US"/>
            <a:t>Project Integration Management</a:t>
          </a:r>
        </a:p>
      </dgm:t>
    </dgm:pt>
    <dgm:pt modelId="{839C15E8-CAEA-401D-B8EF-9F23BD193CD1}" type="parTrans" cxnId="{5AB840DD-E69A-4099-9852-BFCB11C87AA6}">
      <dgm:prSet/>
      <dgm:spPr/>
      <dgm:t>
        <a:bodyPr/>
        <a:lstStyle/>
        <a:p>
          <a:endParaRPr lang="en-US"/>
        </a:p>
      </dgm:t>
    </dgm:pt>
    <dgm:pt modelId="{A5B1648F-4853-4335-B96C-8BF7E71D9CAB}" type="sibTrans" cxnId="{5AB840DD-E69A-4099-9852-BFCB11C87AA6}">
      <dgm:prSet/>
      <dgm:spPr/>
      <dgm:t>
        <a:bodyPr/>
        <a:lstStyle/>
        <a:p>
          <a:endParaRPr lang="en-US"/>
        </a:p>
      </dgm:t>
    </dgm:pt>
    <dgm:pt modelId="{D171F4B8-ED5F-4A95-A1D3-B4A284BDBCD6}">
      <dgm:prSet/>
      <dgm:spPr/>
      <dgm:t>
        <a:bodyPr/>
        <a:lstStyle/>
        <a:p>
          <a:pPr>
            <a:lnSpc>
              <a:spcPct val="100000"/>
            </a:lnSpc>
          </a:pPr>
          <a:r>
            <a:rPr lang="en-US"/>
            <a:t>Project Selection, Initiation, and Requirement</a:t>
          </a:r>
        </a:p>
      </dgm:t>
    </dgm:pt>
    <dgm:pt modelId="{94D54FDF-25E3-4B3E-8778-5879FCB06262}" type="parTrans" cxnId="{A276CD21-5360-4E10-A42E-4D45C0EFBE55}">
      <dgm:prSet/>
      <dgm:spPr/>
      <dgm:t>
        <a:bodyPr/>
        <a:lstStyle/>
        <a:p>
          <a:endParaRPr lang="en-US"/>
        </a:p>
      </dgm:t>
    </dgm:pt>
    <dgm:pt modelId="{ADAA4F48-1954-4834-BB47-62B1D4702A7D}" type="sibTrans" cxnId="{A276CD21-5360-4E10-A42E-4D45C0EFBE55}">
      <dgm:prSet/>
      <dgm:spPr/>
      <dgm:t>
        <a:bodyPr/>
        <a:lstStyle/>
        <a:p>
          <a:endParaRPr lang="en-US"/>
        </a:p>
      </dgm:t>
    </dgm:pt>
    <dgm:pt modelId="{F629C3D2-0215-4BB3-B48F-B6F061306B5E}">
      <dgm:prSet/>
      <dgm:spPr/>
      <dgm:t>
        <a:bodyPr/>
        <a:lstStyle/>
        <a:p>
          <a:pPr>
            <a:lnSpc>
              <a:spcPct val="100000"/>
            </a:lnSpc>
          </a:pPr>
          <a:r>
            <a:rPr lang="en-US"/>
            <a:t>Project Scheduling</a:t>
          </a:r>
        </a:p>
      </dgm:t>
    </dgm:pt>
    <dgm:pt modelId="{AD2463B9-AF72-4AB9-B5E9-F3D229594D20}" type="parTrans" cxnId="{99DDF989-B4D5-4DF1-A9FA-8202BDAC9E6B}">
      <dgm:prSet/>
      <dgm:spPr/>
      <dgm:t>
        <a:bodyPr/>
        <a:lstStyle/>
        <a:p>
          <a:endParaRPr lang="en-US"/>
        </a:p>
      </dgm:t>
    </dgm:pt>
    <dgm:pt modelId="{5752FAE0-CD06-451C-93AD-CD77DE375E96}" type="sibTrans" cxnId="{99DDF989-B4D5-4DF1-A9FA-8202BDAC9E6B}">
      <dgm:prSet/>
      <dgm:spPr/>
      <dgm:t>
        <a:bodyPr/>
        <a:lstStyle/>
        <a:p>
          <a:endParaRPr lang="en-US"/>
        </a:p>
      </dgm:t>
    </dgm:pt>
    <dgm:pt modelId="{DFD67F55-4245-4C0F-8984-6BD3C38E7189}" type="pres">
      <dgm:prSet presAssocID="{C80FD1A8-BDB0-4F03-9258-3822DDDF36AA}" presName="root" presStyleCnt="0">
        <dgm:presLayoutVars>
          <dgm:dir/>
          <dgm:resizeHandles val="exact"/>
        </dgm:presLayoutVars>
      </dgm:prSet>
      <dgm:spPr/>
    </dgm:pt>
    <dgm:pt modelId="{3F62B853-D1BA-40FE-B57D-D97B9C5C9B68}" type="pres">
      <dgm:prSet presAssocID="{DA2155F0-E76D-4CBD-BB4A-58B0434A399D}" presName="compNode" presStyleCnt="0"/>
      <dgm:spPr/>
    </dgm:pt>
    <dgm:pt modelId="{B71CDDAC-2EE9-4309-840E-A529BF1254E7}" type="pres">
      <dgm:prSet presAssocID="{DA2155F0-E76D-4CBD-BB4A-58B0434A399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613B2DCB-A3B4-44AC-BC33-95C379924614}" type="pres">
      <dgm:prSet presAssocID="{DA2155F0-E76D-4CBD-BB4A-58B0434A399D}" presName="spaceRect" presStyleCnt="0"/>
      <dgm:spPr/>
    </dgm:pt>
    <dgm:pt modelId="{25AFA587-EE99-4741-9F8C-F4438E418E84}" type="pres">
      <dgm:prSet presAssocID="{DA2155F0-E76D-4CBD-BB4A-58B0434A399D}" presName="textRect" presStyleLbl="revTx" presStyleIdx="0" presStyleCnt="5">
        <dgm:presLayoutVars>
          <dgm:chMax val="1"/>
          <dgm:chPref val="1"/>
        </dgm:presLayoutVars>
      </dgm:prSet>
      <dgm:spPr/>
    </dgm:pt>
    <dgm:pt modelId="{0A0F63CB-A00A-4986-A171-A0018EE24FB8}" type="pres">
      <dgm:prSet presAssocID="{5BE40576-4FF5-4B21-AFAC-3E67953BDC3D}" presName="sibTrans" presStyleCnt="0"/>
      <dgm:spPr/>
    </dgm:pt>
    <dgm:pt modelId="{525F3200-076F-42DC-B1F2-56FC9B52C616}" type="pres">
      <dgm:prSet presAssocID="{A54FEE24-87A4-472B-BDC9-56E74C02BEEE}" presName="compNode" presStyleCnt="0"/>
      <dgm:spPr/>
    </dgm:pt>
    <dgm:pt modelId="{E7C3000D-C157-46E0-8196-088580EF7C40}" type="pres">
      <dgm:prSet presAssocID="{A54FEE24-87A4-472B-BDC9-56E74C02BEE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ecturer"/>
        </a:ext>
      </dgm:extLst>
    </dgm:pt>
    <dgm:pt modelId="{6E56738F-F062-47DB-9CAB-7E348D0D54BC}" type="pres">
      <dgm:prSet presAssocID="{A54FEE24-87A4-472B-BDC9-56E74C02BEEE}" presName="spaceRect" presStyleCnt="0"/>
      <dgm:spPr/>
    </dgm:pt>
    <dgm:pt modelId="{DFFBDBF5-4D8F-42E4-9070-E35CEEDACB7E}" type="pres">
      <dgm:prSet presAssocID="{A54FEE24-87A4-472B-BDC9-56E74C02BEEE}" presName="textRect" presStyleLbl="revTx" presStyleIdx="1" presStyleCnt="5">
        <dgm:presLayoutVars>
          <dgm:chMax val="1"/>
          <dgm:chPref val="1"/>
        </dgm:presLayoutVars>
      </dgm:prSet>
      <dgm:spPr/>
    </dgm:pt>
    <dgm:pt modelId="{A4F70689-53D4-4B89-A657-C5AF4BFA815C}" type="pres">
      <dgm:prSet presAssocID="{292D5ED7-432A-48E5-A158-1938EFA6B19D}" presName="sibTrans" presStyleCnt="0"/>
      <dgm:spPr/>
    </dgm:pt>
    <dgm:pt modelId="{24A06661-8574-42D3-8E52-D67DA0F141C9}" type="pres">
      <dgm:prSet presAssocID="{7A3E12DB-E6D3-4E8B-85CC-F6F35BF00A7A}" presName="compNode" presStyleCnt="0"/>
      <dgm:spPr/>
    </dgm:pt>
    <dgm:pt modelId="{138F2EFF-E6C6-4415-B9EA-79F6031178C6}" type="pres">
      <dgm:prSet presAssocID="{7A3E12DB-E6D3-4E8B-85CC-F6F35BF00A7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85554BE6-F8E0-4AE4-81F4-05436A78C0DF}" type="pres">
      <dgm:prSet presAssocID="{7A3E12DB-E6D3-4E8B-85CC-F6F35BF00A7A}" presName="spaceRect" presStyleCnt="0"/>
      <dgm:spPr/>
    </dgm:pt>
    <dgm:pt modelId="{FA3809B7-18CC-4FFD-85D8-74DFC6CB4BBE}" type="pres">
      <dgm:prSet presAssocID="{7A3E12DB-E6D3-4E8B-85CC-F6F35BF00A7A}" presName="textRect" presStyleLbl="revTx" presStyleIdx="2" presStyleCnt="5">
        <dgm:presLayoutVars>
          <dgm:chMax val="1"/>
          <dgm:chPref val="1"/>
        </dgm:presLayoutVars>
      </dgm:prSet>
      <dgm:spPr/>
    </dgm:pt>
    <dgm:pt modelId="{D5505DD5-5406-4AB9-AF70-956C185A35B5}" type="pres">
      <dgm:prSet presAssocID="{A5B1648F-4853-4335-B96C-8BF7E71D9CAB}" presName="sibTrans" presStyleCnt="0"/>
      <dgm:spPr/>
    </dgm:pt>
    <dgm:pt modelId="{366DF873-6FCC-4AE8-BC3C-9DA27CF46C3E}" type="pres">
      <dgm:prSet presAssocID="{D171F4B8-ED5F-4A95-A1D3-B4A284BDBCD6}" presName="compNode" presStyleCnt="0"/>
      <dgm:spPr/>
    </dgm:pt>
    <dgm:pt modelId="{A471AB60-BED3-41D9-9B18-1265C5F28069}" type="pres">
      <dgm:prSet presAssocID="{D171F4B8-ED5F-4A95-A1D3-B4A284BDBCD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anching Diagram"/>
        </a:ext>
      </dgm:extLst>
    </dgm:pt>
    <dgm:pt modelId="{7408E631-E876-485B-AE4E-242D2BF22474}" type="pres">
      <dgm:prSet presAssocID="{D171F4B8-ED5F-4A95-A1D3-B4A284BDBCD6}" presName="spaceRect" presStyleCnt="0"/>
      <dgm:spPr/>
    </dgm:pt>
    <dgm:pt modelId="{3D8A46AB-FCFD-44E0-A1A5-24CBF2089082}" type="pres">
      <dgm:prSet presAssocID="{D171F4B8-ED5F-4A95-A1D3-B4A284BDBCD6}" presName="textRect" presStyleLbl="revTx" presStyleIdx="3" presStyleCnt="5">
        <dgm:presLayoutVars>
          <dgm:chMax val="1"/>
          <dgm:chPref val="1"/>
        </dgm:presLayoutVars>
      </dgm:prSet>
      <dgm:spPr/>
    </dgm:pt>
    <dgm:pt modelId="{0ED50868-FC34-4F64-9DDE-26206AE9318E}" type="pres">
      <dgm:prSet presAssocID="{ADAA4F48-1954-4834-BB47-62B1D4702A7D}" presName="sibTrans" presStyleCnt="0"/>
      <dgm:spPr/>
    </dgm:pt>
    <dgm:pt modelId="{5349A7F2-5C7B-47AD-87C3-4A398311AE8D}" type="pres">
      <dgm:prSet presAssocID="{F629C3D2-0215-4BB3-B48F-B6F061306B5E}" presName="compNode" presStyleCnt="0"/>
      <dgm:spPr/>
    </dgm:pt>
    <dgm:pt modelId="{27DA7E61-DA13-4ECF-9818-9B6235D55E43}" type="pres">
      <dgm:prSet presAssocID="{F629C3D2-0215-4BB3-B48F-B6F061306B5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aily Calendar"/>
        </a:ext>
      </dgm:extLst>
    </dgm:pt>
    <dgm:pt modelId="{5F07B417-B58C-4F86-A212-BE1014CC5BB6}" type="pres">
      <dgm:prSet presAssocID="{F629C3D2-0215-4BB3-B48F-B6F061306B5E}" presName="spaceRect" presStyleCnt="0"/>
      <dgm:spPr/>
    </dgm:pt>
    <dgm:pt modelId="{B0BF32D7-01CB-4F64-A10C-F4581E26D75B}" type="pres">
      <dgm:prSet presAssocID="{F629C3D2-0215-4BB3-B48F-B6F061306B5E}" presName="textRect" presStyleLbl="revTx" presStyleIdx="4" presStyleCnt="5">
        <dgm:presLayoutVars>
          <dgm:chMax val="1"/>
          <dgm:chPref val="1"/>
        </dgm:presLayoutVars>
      </dgm:prSet>
      <dgm:spPr/>
    </dgm:pt>
  </dgm:ptLst>
  <dgm:cxnLst>
    <dgm:cxn modelId="{84BD1108-1F7E-4ECF-9AC5-B19617D282DD}" type="presOf" srcId="{7A3E12DB-E6D3-4E8B-85CC-F6F35BF00A7A}" destId="{FA3809B7-18CC-4FFD-85D8-74DFC6CB4BBE}" srcOrd="0" destOrd="0" presId="urn:microsoft.com/office/officeart/2018/2/layout/IconLabelList"/>
    <dgm:cxn modelId="{9A1BE20B-8FD5-4B95-ABDF-31C8712EA5BC}" type="presOf" srcId="{D171F4B8-ED5F-4A95-A1D3-B4A284BDBCD6}" destId="{3D8A46AB-FCFD-44E0-A1A5-24CBF2089082}" srcOrd="0" destOrd="0" presId="urn:microsoft.com/office/officeart/2018/2/layout/IconLabelList"/>
    <dgm:cxn modelId="{A276CD21-5360-4E10-A42E-4D45C0EFBE55}" srcId="{C80FD1A8-BDB0-4F03-9258-3822DDDF36AA}" destId="{D171F4B8-ED5F-4A95-A1D3-B4A284BDBCD6}" srcOrd="3" destOrd="0" parTransId="{94D54FDF-25E3-4B3E-8778-5879FCB06262}" sibTransId="{ADAA4F48-1954-4834-BB47-62B1D4702A7D}"/>
    <dgm:cxn modelId="{C121EB27-9365-4CEE-838D-F53E7F79E5DC}" type="presOf" srcId="{DA2155F0-E76D-4CBD-BB4A-58B0434A399D}" destId="{25AFA587-EE99-4741-9F8C-F4438E418E84}" srcOrd="0" destOrd="0" presId="urn:microsoft.com/office/officeart/2018/2/layout/IconLabelList"/>
    <dgm:cxn modelId="{418DDC2E-A1AF-417F-830D-F38591BC4477}" srcId="{C80FD1A8-BDB0-4F03-9258-3822DDDF36AA}" destId="{DA2155F0-E76D-4CBD-BB4A-58B0434A399D}" srcOrd="0" destOrd="0" parTransId="{29B67940-72F0-4BAF-BD10-E538974A34E8}" sibTransId="{5BE40576-4FF5-4B21-AFAC-3E67953BDC3D}"/>
    <dgm:cxn modelId="{09A2484B-63DB-42E7-AC8D-93BD0F431056}" type="presOf" srcId="{A54FEE24-87A4-472B-BDC9-56E74C02BEEE}" destId="{DFFBDBF5-4D8F-42E4-9070-E35CEEDACB7E}" srcOrd="0" destOrd="0" presId="urn:microsoft.com/office/officeart/2018/2/layout/IconLabelList"/>
    <dgm:cxn modelId="{8E4BDD6B-6340-4E85-B6E3-B6D811CFA4BE}" type="presOf" srcId="{F629C3D2-0215-4BB3-B48F-B6F061306B5E}" destId="{B0BF32D7-01CB-4F64-A10C-F4581E26D75B}" srcOrd="0" destOrd="0" presId="urn:microsoft.com/office/officeart/2018/2/layout/IconLabelList"/>
    <dgm:cxn modelId="{7FC74984-FB7D-4A3C-BC79-A61B517E3966}" type="presOf" srcId="{C80FD1A8-BDB0-4F03-9258-3822DDDF36AA}" destId="{DFD67F55-4245-4C0F-8984-6BD3C38E7189}" srcOrd="0" destOrd="0" presId="urn:microsoft.com/office/officeart/2018/2/layout/IconLabelList"/>
    <dgm:cxn modelId="{99DDF989-B4D5-4DF1-A9FA-8202BDAC9E6B}" srcId="{C80FD1A8-BDB0-4F03-9258-3822DDDF36AA}" destId="{F629C3D2-0215-4BB3-B48F-B6F061306B5E}" srcOrd="4" destOrd="0" parTransId="{AD2463B9-AF72-4AB9-B5E9-F3D229594D20}" sibTransId="{5752FAE0-CD06-451C-93AD-CD77DE375E96}"/>
    <dgm:cxn modelId="{4E022B8B-6F3B-4508-9A9A-CE27E0821973}" srcId="{C80FD1A8-BDB0-4F03-9258-3822DDDF36AA}" destId="{A54FEE24-87A4-472B-BDC9-56E74C02BEEE}" srcOrd="1" destOrd="0" parTransId="{327B79CF-4709-4D4F-BF36-57912E969A05}" sibTransId="{292D5ED7-432A-48E5-A158-1938EFA6B19D}"/>
    <dgm:cxn modelId="{5AB840DD-E69A-4099-9852-BFCB11C87AA6}" srcId="{C80FD1A8-BDB0-4F03-9258-3822DDDF36AA}" destId="{7A3E12DB-E6D3-4E8B-85CC-F6F35BF00A7A}" srcOrd="2" destOrd="0" parTransId="{839C15E8-CAEA-401D-B8EF-9F23BD193CD1}" sibTransId="{A5B1648F-4853-4335-B96C-8BF7E71D9CAB}"/>
    <dgm:cxn modelId="{6C8C4DAC-7042-455F-837B-44DE33FE3482}" type="presParOf" srcId="{DFD67F55-4245-4C0F-8984-6BD3C38E7189}" destId="{3F62B853-D1BA-40FE-B57D-D97B9C5C9B68}" srcOrd="0" destOrd="0" presId="urn:microsoft.com/office/officeart/2018/2/layout/IconLabelList"/>
    <dgm:cxn modelId="{35D45E0D-3DEA-4E20-BA60-33B028779DDB}" type="presParOf" srcId="{3F62B853-D1BA-40FE-B57D-D97B9C5C9B68}" destId="{B71CDDAC-2EE9-4309-840E-A529BF1254E7}" srcOrd="0" destOrd="0" presId="urn:microsoft.com/office/officeart/2018/2/layout/IconLabelList"/>
    <dgm:cxn modelId="{6A920EB3-9A1C-4B21-9E7C-AF28B8F64FA2}" type="presParOf" srcId="{3F62B853-D1BA-40FE-B57D-D97B9C5C9B68}" destId="{613B2DCB-A3B4-44AC-BC33-95C379924614}" srcOrd="1" destOrd="0" presId="urn:microsoft.com/office/officeart/2018/2/layout/IconLabelList"/>
    <dgm:cxn modelId="{EE327D4C-B253-4C23-8A94-31FBA314186D}" type="presParOf" srcId="{3F62B853-D1BA-40FE-B57D-D97B9C5C9B68}" destId="{25AFA587-EE99-4741-9F8C-F4438E418E84}" srcOrd="2" destOrd="0" presId="urn:microsoft.com/office/officeart/2018/2/layout/IconLabelList"/>
    <dgm:cxn modelId="{3B181C39-74A6-4842-926F-3B56E05900B4}" type="presParOf" srcId="{DFD67F55-4245-4C0F-8984-6BD3C38E7189}" destId="{0A0F63CB-A00A-4986-A171-A0018EE24FB8}" srcOrd="1" destOrd="0" presId="urn:microsoft.com/office/officeart/2018/2/layout/IconLabelList"/>
    <dgm:cxn modelId="{979D3A7D-F0A9-4705-8B18-C2C229A622E2}" type="presParOf" srcId="{DFD67F55-4245-4C0F-8984-6BD3C38E7189}" destId="{525F3200-076F-42DC-B1F2-56FC9B52C616}" srcOrd="2" destOrd="0" presId="urn:microsoft.com/office/officeart/2018/2/layout/IconLabelList"/>
    <dgm:cxn modelId="{6A68C8F0-FBD2-4130-8390-EEAE32883B82}" type="presParOf" srcId="{525F3200-076F-42DC-B1F2-56FC9B52C616}" destId="{E7C3000D-C157-46E0-8196-088580EF7C40}" srcOrd="0" destOrd="0" presId="urn:microsoft.com/office/officeart/2018/2/layout/IconLabelList"/>
    <dgm:cxn modelId="{DBF456DB-D707-4937-921C-1E4F7688F5CE}" type="presParOf" srcId="{525F3200-076F-42DC-B1F2-56FC9B52C616}" destId="{6E56738F-F062-47DB-9CAB-7E348D0D54BC}" srcOrd="1" destOrd="0" presId="urn:microsoft.com/office/officeart/2018/2/layout/IconLabelList"/>
    <dgm:cxn modelId="{FEAFF5C1-585D-47C4-8B2D-F1CD0CA7289D}" type="presParOf" srcId="{525F3200-076F-42DC-B1F2-56FC9B52C616}" destId="{DFFBDBF5-4D8F-42E4-9070-E35CEEDACB7E}" srcOrd="2" destOrd="0" presId="urn:microsoft.com/office/officeart/2018/2/layout/IconLabelList"/>
    <dgm:cxn modelId="{0825B3F8-41F3-4562-9044-2BDA82FAEBB2}" type="presParOf" srcId="{DFD67F55-4245-4C0F-8984-6BD3C38E7189}" destId="{A4F70689-53D4-4B89-A657-C5AF4BFA815C}" srcOrd="3" destOrd="0" presId="urn:microsoft.com/office/officeart/2018/2/layout/IconLabelList"/>
    <dgm:cxn modelId="{70C1CE77-5FF5-4B9F-B650-BD6F88054D75}" type="presParOf" srcId="{DFD67F55-4245-4C0F-8984-6BD3C38E7189}" destId="{24A06661-8574-42D3-8E52-D67DA0F141C9}" srcOrd="4" destOrd="0" presId="urn:microsoft.com/office/officeart/2018/2/layout/IconLabelList"/>
    <dgm:cxn modelId="{EFCD631F-F366-43F2-8BB8-70BE06AD8A2D}" type="presParOf" srcId="{24A06661-8574-42D3-8E52-D67DA0F141C9}" destId="{138F2EFF-E6C6-4415-B9EA-79F6031178C6}" srcOrd="0" destOrd="0" presId="urn:microsoft.com/office/officeart/2018/2/layout/IconLabelList"/>
    <dgm:cxn modelId="{57235EDE-DA39-47BD-8BD7-2C9CD4CF866E}" type="presParOf" srcId="{24A06661-8574-42D3-8E52-D67DA0F141C9}" destId="{85554BE6-F8E0-4AE4-81F4-05436A78C0DF}" srcOrd="1" destOrd="0" presId="urn:microsoft.com/office/officeart/2018/2/layout/IconLabelList"/>
    <dgm:cxn modelId="{F576E990-DF73-4382-A516-F1D102A9D30B}" type="presParOf" srcId="{24A06661-8574-42D3-8E52-D67DA0F141C9}" destId="{FA3809B7-18CC-4FFD-85D8-74DFC6CB4BBE}" srcOrd="2" destOrd="0" presId="urn:microsoft.com/office/officeart/2018/2/layout/IconLabelList"/>
    <dgm:cxn modelId="{8CC1A1B3-5948-435D-844A-DB6A202B9586}" type="presParOf" srcId="{DFD67F55-4245-4C0F-8984-6BD3C38E7189}" destId="{D5505DD5-5406-4AB9-AF70-956C185A35B5}" srcOrd="5" destOrd="0" presId="urn:microsoft.com/office/officeart/2018/2/layout/IconLabelList"/>
    <dgm:cxn modelId="{5BBED892-3B5C-4E16-B462-D5C227A70923}" type="presParOf" srcId="{DFD67F55-4245-4C0F-8984-6BD3C38E7189}" destId="{366DF873-6FCC-4AE8-BC3C-9DA27CF46C3E}" srcOrd="6" destOrd="0" presId="urn:microsoft.com/office/officeart/2018/2/layout/IconLabelList"/>
    <dgm:cxn modelId="{6FDA3FBC-1487-4D05-96A9-FBCB6E799303}" type="presParOf" srcId="{366DF873-6FCC-4AE8-BC3C-9DA27CF46C3E}" destId="{A471AB60-BED3-41D9-9B18-1265C5F28069}" srcOrd="0" destOrd="0" presId="urn:microsoft.com/office/officeart/2018/2/layout/IconLabelList"/>
    <dgm:cxn modelId="{427B8582-F653-4AAE-8639-07CDCEFD799B}" type="presParOf" srcId="{366DF873-6FCC-4AE8-BC3C-9DA27CF46C3E}" destId="{7408E631-E876-485B-AE4E-242D2BF22474}" srcOrd="1" destOrd="0" presId="urn:microsoft.com/office/officeart/2018/2/layout/IconLabelList"/>
    <dgm:cxn modelId="{E8D37FFC-F6EB-476D-9405-BD982DCBEA3C}" type="presParOf" srcId="{366DF873-6FCC-4AE8-BC3C-9DA27CF46C3E}" destId="{3D8A46AB-FCFD-44E0-A1A5-24CBF2089082}" srcOrd="2" destOrd="0" presId="urn:microsoft.com/office/officeart/2018/2/layout/IconLabelList"/>
    <dgm:cxn modelId="{F9AE0BEB-E870-4B56-9E1A-428EBE9AC53E}" type="presParOf" srcId="{DFD67F55-4245-4C0F-8984-6BD3C38E7189}" destId="{0ED50868-FC34-4F64-9DDE-26206AE9318E}" srcOrd="7" destOrd="0" presId="urn:microsoft.com/office/officeart/2018/2/layout/IconLabelList"/>
    <dgm:cxn modelId="{4C1B7F27-A42F-4713-ADE3-8FCB802E0120}" type="presParOf" srcId="{DFD67F55-4245-4C0F-8984-6BD3C38E7189}" destId="{5349A7F2-5C7B-47AD-87C3-4A398311AE8D}" srcOrd="8" destOrd="0" presId="urn:microsoft.com/office/officeart/2018/2/layout/IconLabelList"/>
    <dgm:cxn modelId="{AC08A044-638B-4F27-90FA-46271D41C76D}" type="presParOf" srcId="{5349A7F2-5C7B-47AD-87C3-4A398311AE8D}" destId="{27DA7E61-DA13-4ECF-9818-9B6235D55E43}" srcOrd="0" destOrd="0" presId="urn:microsoft.com/office/officeart/2018/2/layout/IconLabelList"/>
    <dgm:cxn modelId="{081F6650-B775-4E04-BDB4-FCA278C9EAD8}" type="presParOf" srcId="{5349A7F2-5C7B-47AD-87C3-4A398311AE8D}" destId="{5F07B417-B58C-4F86-A212-BE1014CC5BB6}" srcOrd="1" destOrd="0" presId="urn:microsoft.com/office/officeart/2018/2/layout/IconLabelList"/>
    <dgm:cxn modelId="{9A2B0782-6B8F-40F2-891B-0CB4A464B5DC}" type="presParOf" srcId="{5349A7F2-5C7B-47AD-87C3-4A398311AE8D}" destId="{B0BF32D7-01CB-4F64-A10C-F4581E26D75B}"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AD009-9619-4E8D-84BD-FBC9E80E60D9}">
      <dsp:nvSpPr>
        <dsp:cNvPr id="0" name=""/>
        <dsp:cNvSpPr/>
      </dsp:nvSpPr>
      <dsp:spPr>
        <a:xfrm>
          <a:off x="0" y="1432"/>
          <a:ext cx="9603275" cy="7258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564155-588D-4625-918A-A9EE1356DC35}">
      <dsp:nvSpPr>
        <dsp:cNvPr id="0" name=""/>
        <dsp:cNvSpPr/>
      </dsp:nvSpPr>
      <dsp:spPr>
        <a:xfrm>
          <a:off x="219567" y="164746"/>
          <a:ext cx="399213" cy="3992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745447-1E49-4628-8359-959AAB9EB4FE}">
      <dsp:nvSpPr>
        <dsp:cNvPr id="0" name=""/>
        <dsp:cNvSpPr/>
      </dsp:nvSpPr>
      <dsp:spPr>
        <a:xfrm>
          <a:off x="838347" y="1432"/>
          <a:ext cx="8764927" cy="72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18" tIns="76818" rIns="76818" bIns="76818" numCol="1" spcCol="1270" anchor="ctr" anchorCtr="0">
          <a:noAutofit/>
        </a:bodyPr>
        <a:lstStyle/>
        <a:p>
          <a:pPr marL="0" lvl="0" indent="0" algn="l" defTabSz="977900">
            <a:lnSpc>
              <a:spcPct val="100000"/>
            </a:lnSpc>
            <a:spcBef>
              <a:spcPct val="0"/>
            </a:spcBef>
            <a:spcAft>
              <a:spcPct val="35000"/>
            </a:spcAft>
            <a:buNone/>
          </a:pPr>
          <a:r>
            <a:rPr lang="en-US" sz="2200" kern="1200"/>
            <a:t>Summary of findings </a:t>
          </a:r>
        </a:p>
      </dsp:txBody>
      <dsp:txXfrm>
        <a:off x="838347" y="1432"/>
        <a:ext cx="8764927" cy="725841"/>
      </dsp:txXfrm>
    </dsp:sp>
    <dsp:sp modelId="{E47A49DE-93A0-46D2-808F-1E97F38FB791}">
      <dsp:nvSpPr>
        <dsp:cNvPr id="0" name=""/>
        <dsp:cNvSpPr/>
      </dsp:nvSpPr>
      <dsp:spPr>
        <a:xfrm>
          <a:off x="0" y="908734"/>
          <a:ext cx="9603275" cy="7258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547EA5-3427-48F2-B5AE-A79DCD002707}">
      <dsp:nvSpPr>
        <dsp:cNvPr id="0" name=""/>
        <dsp:cNvSpPr/>
      </dsp:nvSpPr>
      <dsp:spPr>
        <a:xfrm>
          <a:off x="219567" y="1072048"/>
          <a:ext cx="399213" cy="3992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37DF24-6FA0-486C-93AC-27BC442668D8}">
      <dsp:nvSpPr>
        <dsp:cNvPr id="0" name=""/>
        <dsp:cNvSpPr/>
      </dsp:nvSpPr>
      <dsp:spPr>
        <a:xfrm>
          <a:off x="838347" y="908734"/>
          <a:ext cx="8764927" cy="72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18" tIns="76818" rIns="76818" bIns="76818" numCol="1" spcCol="1270" anchor="ctr" anchorCtr="0">
          <a:noAutofit/>
        </a:bodyPr>
        <a:lstStyle/>
        <a:p>
          <a:pPr marL="0" lvl="0" indent="0" algn="l" defTabSz="977900">
            <a:lnSpc>
              <a:spcPct val="100000"/>
            </a:lnSpc>
            <a:spcBef>
              <a:spcPct val="0"/>
            </a:spcBef>
            <a:spcAft>
              <a:spcPct val="35000"/>
            </a:spcAft>
            <a:buNone/>
          </a:pPr>
          <a:r>
            <a:rPr lang="en-US" sz="2200" kern="1200"/>
            <a:t>My recommendations</a:t>
          </a:r>
        </a:p>
      </dsp:txBody>
      <dsp:txXfrm>
        <a:off x="838347" y="908734"/>
        <a:ext cx="8764927" cy="725841"/>
      </dsp:txXfrm>
    </dsp:sp>
    <dsp:sp modelId="{060C5FCB-CECB-4B2A-B78C-DFE0BCB9095B}">
      <dsp:nvSpPr>
        <dsp:cNvPr id="0" name=""/>
        <dsp:cNvSpPr/>
      </dsp:nvSpPr>
      <dsp:spPr>
        <a:xfrm>
          <a:off x="0" y="1816036"/>
          <a:ext cx="9603275" cy="7258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3D9C3E-B9D7-441F-BBBB-6190A762FAFA}">
      <dsp:nvSpPr>
        <dsp:cNvPr id="0" name=""/>
        <dsp:cNvSpPr/>
      </dsp:nvSpPr>
      <dsp:spPr>
        <a:xfrm>
          <a:off x="219567" y="1979351"/>
          <a:ext cx="399213" cy="3992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20C9F7-4904-4BCE-9B04-FBE8CEB2123F}">
      <dsp:nvSpPr>
        <dsp:cNvPr id="0" name=""/>
        <dsp:cNvSpPr/>
      </dsp:nvSpPr>
      <dsp:spPr>
        <a:xfrm>
          <a:off x="838347" y="1816036"/>
          <a:ext cx="8764927" cy="72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18" tIns="76818" rIns="76818" bIns="76818" numCol="1" spcCol="1270" anchor="ctr" anchorCtr="0">
          <a:noAutofit/>
        </a:bodyPr>
        <a:lstStyle/>
        <a:p>
          <a:pPr marL="0" lvl="0" indent="0" algn="l" defTabSz="977900">
            <a:lnSpc>
              <a:spcPct val="100000"/>
            </a:lnSpc>
            <a:spcBef>
              <a:spcPct val="0"/>
            </a:spcBef>
            <a:spcAft>
              <a:spcPct val="35000"/>
            </a:spcAft>
            <a:buNone/>
          </a:pPr>
          <a:r>
            <a:rPr lang="en-US" sz="2200" kern="1200" dirty="0"/>
            <a:t>Specifics about each topic</a:t>
          </a:r>
        </a:p>
      </dsp:txBody>
      <dsp:txXfrm>
        <a:off x="838347" y="1816036"/>
        <a:ext cx="8764927" cy="725841"/>
      </dsp:txXfrm>
    </dsp:sp>
    <dsp:sp modelId="{2735D237-8CEE-4439-AE01-B38BE369E0B9}">
      <dsp:nvSpPr>
        <dsp:cNvPr id="0" name=""/>
        <dsp:cNvSpPr/>
      </dsp:nvSpPr>
      <dsp:spPr>
        <a:xfrm>
          <a:off x="0" y="2723339"/>
          <a:ext cx="9603275" cy="7258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6CE34F-30EA-4333-8EFD-0D528D0CF201}">
      <dsp:nvSpPr>
        <dsp:cNvPr id="0" name=""/>
        <dsp:cNvSpPr/>
      </dsp:nvSpPr>
      <dsp:spPr>
        <a:xfrm>
          <a:off x="219567" y="2886653"/>
          <a:ext cx="399213" cy="3992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82A605-7F8E-4334-B306-0426BBCC3E59}">
      <dsp:nvSpPr>
        <dsp:cNvPr id="0" name=""/>
        <dsp:cNvSpPr/>
      </dsp:nvSpPr>
      <dsp:spPr>
        <a:xfrm>
          <a:off x="838347" y="2723339"/>
          <a:ext cx="8764927" cy="72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18" tIns="76818" rIns="76818" bIns="76818" numCol="1" spcCol="1270" anchor="ctr" anchorCtr="0">
          <a:noAutofit/>
        </a:bodyPr>
        <a:lstStyle/>
        <a:p>
          <a:pPr marL="0" lvl="0" indent="0" algn="l" defTabSz="977900">
            <a:lnSpc>
              <a:spcPct val="100000"/>
            </a:lnSpc>
            <a:spcBef>
              <a:spcPct val="0"/>
            </a:spcBef>
            <a:spcAft>
              <a:spcPct val="35000"/>
            </a:spcAft>
            <a:buNone/>
          </a:pPr>
          <a:r>
            <a:rPr lang="en-US" sz="2200" kern="1200" dirty="0"/>
            <a:t>Conclusion</a:t>
          </a:r>
        </a:p>
      </dsp:txBody>
      <dsp:txXfrm>
        <a:off x="838347" y="2723339"/>
        <a:ext cx="8764927" cy="7258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CDDAC-2EE9-4309-840E-A529BF1254E7}">
      <dsp:nvSpPr>
        <dsp:cNvPr id="0" name=""/>
        <dsp:cNvSpPr/>
      </dsp:nvSpPr>
      <dsp:spPr>
        <a:xfrm>
          <a:off x="1268088" y="111303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AFA587-EE99-4741-9F8C-F4438E418E84}">
      <dsp:nvSpPr>
        <dsp:cNvPr id="0" name=""/>
        <dsp:cNvSpPr/>
      </dsp:nvSpPr>
      <dsp:spPr>
        <a:xfrm>
          <a:off x="773088" y="219315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IT Project Management</a:t>
          </a:r>
        </a:p>
      </dsp:txBody>
      <dsp:txXfrm>
        <a:off x="773088" y="2193150"/>
        <a:ext cx="1800000" cy="720000"/>
      </dsp:txXfrm>
    </dsp:sp>
    <dsp:sp modelId="{E7C3000D-C157-46E0-8196-088580EF7C40}">
      <dsp:nvSpPr>
        <dsp:cNvPr id="0" name=""/>
        <dsp:cNvSpPr/>
      </dsp:nvSpPr>
      <dsp:spPr>
        <a:xfrm>
          <a:off x="3383088" y="1113033"/>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FBDBF5-4D8F-42E4-9070-E35CEEDACB7E}">
      <dsp:nvSpPr>
        <dsp:cNvPr id="0" name=""/>
        <dsp:cNvSpPr/>
      </dsp:nvSpPr>
      <dsp:spPr>
        <a:xfrm>
          <a:off x="2888088" y="219315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Project Management Skills &amp; Leadership</a:t>
          </a:r>
        </a:p>
      </dsp:txBody>
      <dsp:txXfrm>
        <a:off x="2888088" y="2193150"/>
        <a:ext cx="1800000" cy="720000"/>
      </dsp:txXfrm>
    </dsp:sp>
    <dsp:sp modelId="{138F2EFF-E6C6-4415-B9EA-79F6031178C6}">
      <dsp:nvSpPr>
        <dsp:cNvPr id="0" name=""/>
        <dsp:cNvSpPr/>
      </dsp:nvSpPr>
      <dsp:spPr>
        <a:xfrm>
          <a:off x="5498088" y="1113033"/>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3809B7-18CC-4FFD-85D8-74DFC6CB4BBE}">
      <dsp:nvSpPr>
        <dsp:cNvPr id="0" name=""/>
        <dsp:cNvSpPr/>
      </dsp:nvSpPr>
      <dsp:spPr>
        <a:xfrm>
          <a:off x="5003088" y="219315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Project Integration Management</a:t>
          </a:r>
        </a:p>
      </dsp:txBody>
      <dsp:txXfrm>
        <a:off x="5003088" y="2193150"/>
        <a:ext cx="1800000" cy="720000"/>
      </dsp:txXfrm>
    </dsp:sp>
    <dsp:sp modelId="{A471AB60-BED3-41D9-9B18-1265C5F28069}">
      <dsp:nvSpPr>
        <dsp:cNvPr id="0" name=""/>
        <dsp:cNvSpPr/>
      </dsp:nvSpPr>
      <dsp:spPr>
        <a:xfrm>
          <a:off x="7613088" y="1113033"/>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8A46AB-FCFD-44E0-A1A5-24CBF2089082}">
      <dsp:nvSpPr>
        <dsp:cNvPr id="0" name=""/>
        <dsp:cNvSpPr/>
      </dsp:nvSpPr>
      <dsp:spPr>
        <a:xfrm>
          <a:off x="7118088" y="219315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Project Selection, Initiation, and Requirement</a:t>
          </a:r>
        </a:p>
      </dsp:txBody>
      <dsp:txXfrm>
        <a:off x="7118088" y="2193150"/>
        <a:ext cx="1800000" cy="720000"/>
      </dsp:txXfrm>
    </dsp:sp>
    <dsp:sp modelId="{27DA7E61-DA13-4ECF-9818-9B6235D55E43}">
      <dsp:nvSpPr>
        <dsp:cNvPr id="0" name=""/>
        <dsp:cNvSpPr/>
      </dsp:nvSpPr>
      <dsp:spPr>
        <a:xfrm>
          <a:off x="9728088" y="1113033"/>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BF32D7-01CB-4F64-A10C-F4581E26D75B}">
      <dsp:nvSpPr>
        <dsp:cNvPr id="0" name=""/>
        <dsp:cNvSpPr/>
      </dsp:nvSpPr>
      <dsp:spPr>
        <a:xfrm>
          <a:off x="9233088" y="219315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Project Scheduling</a:t>
          </a:r>
        </a:p>
      </dsp:txBody>
      <dsp:txXfrm>
        <a:off x="9233088" y="2193150"/>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1920" max="4480" units="cm"/>
          <inkml:channel name="Y" type="integer" max="1600" units="cm"/>
          <inkml:channel name="T" type="integer" max="2.14748E9" units="dev"/>
        </inkml:traceFormat>
        <inkml:channelProperties>
          <inkml:channelProperty channel="X" name="resolution" value="223.77623" units="1/cm"/>
          <inkml:channelProperty channel="Y" name="resolution" value="89.38548" units="1/cm"/>
          <inkml:channelProperty channel="T" name="resolution" value="1" units="1/dev"/>
        </inkml:channelProperties>
      </inkml:inkSource>
      <inkml:timestamp xml:id="ts0" timeString="2023-06-26T21:27:50.487"/>
    </inkml:context>
    <inkml:brush xml:id="br0">
      <inkml:brushProperty name="width" value="0.05292" units="cm"/>
      <inkml:brushProperty name="height" value="0.05292" units="cm"/>
      <inkml:brushProperty name="color" value="#FFFFFF"/>
    </inkml:brush>
  </inkml:definitions>
  <inkml:trace contextRef="#ctx0" brushRef="#br0">30324 15942 0</inkml:trace>
  <inkml:trace contextRef="#ctx0" brushRef="#br0" timeOffset="670">30697 15911 0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1E69B-B793-471D-A01F-AE3558CD672C}"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47024-42E1-46DD-9B6F-36EFFCF7F609}" type="slidenum">
              <a:rPr lang="en-US" smtClean="0"/>
              <a:t>‹#›</a:t>
            </a:fld>
            <a:endParaRPr lang="en-US"/>
          </a:p>
        </p:txBody>
      </p:sp>
    </p:spTree>
    <p:extLst>
      <p:ext uri="{BB962C8B-B14F-4D97-AF65-F5344CB8AC3E}">
        <p14:creationId xmlns:p14="http://schemas.microsoft.com/office/powerpoint/2010/main" val="1558525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Hello, I’d like to start off by thanking the Sr. executives at Walmart for having me here today. My name is Justin Wasser, today’s date is June, 27</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2023 and I have been asked to present my findings on how various individual IT Project Management topics relate to a project’s overall success.</a:t>
            </a: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1</a:t>
            </a:fld>
            <a:endParaRPr lang="en-US"/>
          </a:p>
        </p:txBody>
      </p:sp>
    </p:spTree>
    <p:extLst>
      <p:ext uri="{BB962C8B-B14F-4D97-AF65-F5344CB8AC3E}">
        <p14:creationId xmlns:p14="http://schemas.microsoft.com/office/powerpoint/2010/main" val="814398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Project integration management describes all processes necessary to keep component teams, especially technical and people-focused, aligned and working towards the same goals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Prosci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Roseke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2017)</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Project integration management activities occur throughout a project’s management lifecycle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Roseke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2017).</a:t>
            </a: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10</a:t>
            </a:fld>
            <a:endParaRPr lang="en-US"/>
          </a:p>
        </p:txBody>
      </p:sp>
    </p:spTree>
    <p:extLst>
      <p:ext uri="{BB962C8B-B14F-4D97-AF65-F5344CB8AC3E}">
        <p14:creationId xmlns:p14="http://schemas.microsoft.com/office/powerpoint/2010/main" val="745237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Project Integration Management Processes include the </a:t>
            </a:r>
          </a:p>
          <a:p>
            <a:pPr marL="342900" marR="0" lvl="0" indent="-342900">
              <a:lnSpc>
                <a:spcPct val="107000"/>
              </a:lnSpc>
              <a:spcBef>
                <a:spcPts val="0"/>
              </a:spcBef>
              <a:spcAft>
                <a:spcPts val="0"/>
              </a:spcAft>
              <a:buFont typeface="+mj-lt"/>
              <a:buAutoNum type="romanL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Creation of the project charter, which is the formal authorization to begin a project (Marion, 2018).</a:t>
            </a:r>
          </a:p>
          <a:p>
            <a:pPr marL="342900" marR="0" lvl="0" indent="-342900">
              <a:lnSpc>
                <a:spcPct val="107000"/>
              </a:lnSpc>
              <a:spcBef>
                <a:spcPts val="0"/>
              </a:spcBef>
              <a:spcAft>
                <a:spcPts val="0"/>
              </a:spcAft>
              <a:buFont typeface="+mj-lt"/>
              <a:buAutoNum type="romanL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Creation of the project management plan, which defines the project scope, the estimated time-to-completion, and the projected cost (Marion, 2018).</a:t>
            </a:r>
          </a:p>
          <a:p>
            <a:pPr marL="342900" marR="0" lvl="0" indent="-342900">
              <a:lnSpc>
                <a:spcPct val="107000"/>
              </a:lnSpc>
              <a:spcBef>
                <a:spcPts val="0"/>
              </a:spcBef>
              <a:spcAft>
                <a:spcPts val="0"/>
              </a:spcAft>
              <a:buFont typeface="+mj-lt"/>
              <a:buAutoNum type="romanL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Coordinating and supervising work</a:t>
            </a:r>
          </a:p>
          <a:p>
            <a:pPr marL="342900" marR="0" lvl="0" indent="-342900">
              <a:lnSpc>
                <a:spcPct val="107000"/>
              </a:lnSpc>
              <a:spcBef>
                <a:spcPts val="0"/>
              </a:spcBef>
              <a:spcAft>
                <a:spcPts val="0"/>
              </a:spcAft>
              <a:buFont typeface="+mj-lt"/>
              <a:buAutoNum type="romanL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Tracking &amp; control work progress to ensure that specifications and deadlines are being met (Marion, 2018). </a:t>
            </a:r>
          </a:p>
          <a:p>
            <a:pPr marL="342900" marR="0" lvl="0" indent="-342900">
              <a:lnSpc>
                <a:spcPct val="107000"/>
              </a:lnSpc>
              <a:spcBef>
                <a:spcPts val="0"/>
              </a:spcBef>
              <a:spcAft>
                <a:spcPts val="0"/>
              </a:spcAft>
              <a:buFont typeface="+mj-lt"/>
              <a:buAutoNum type="romanL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Integrated change control, meaning if any changes wish to be proposed, the “change control system” (Nance &amp; Howard, n.d.) should be utilized to formally request that a feature be added to the project deliverables (Nance &amp; Howard, n.d.). Furthermore, “integrated change control” (Olson, 2014) is used to ensure approved changes are communicated and integrated into the overall project management plan, the plan’s subprocesses, its estimated time-to-completion, and its projected cost (Olson, 2014). Lastly, all approved changes should be documented as educational materials to help improve future project management activities (Nance &amp; Howard, n.d.-c).</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that point, the graph presented depicts a 17% increase in exceeding project objectives when change management and project management are integrated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Prosci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n.d.).</a:t>
            </a:r>
          </a:p>
          <a:p>
            <a:pPr marL="342900" marR="0" lvl="0" indent="-342900">
              <a:lnSpc>
                <a:spcPct val="107000"/>
              </a:lnSpc>
              <a:spcBef>
                <a:spcPts val="0"/>
              </a:spcBef>
              <a:spcAft>
                <a:spcPts val="800"/>
              </a:spcAft>
              <a:buFont typeface="+mj-lt"/>
              <a:buAutoNum type="romanL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a project is deemed successful and may be closed when the client accepts “the deliverables and agree(s) that they are complete” (Marion, 2018).</a:t>
            </a: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11</a:t>
            </a:fld>
            <a:endParaRPr lang="en-US"/>
          </a:p>
        </p:txBody>
      </p:sp>
    </p:spTree>
    <p:extLst>
      <p:ext uri="{BB962C8B-B14F-4D97-AF65-F5344CB8AC3E}">
        <p14:creationId xmlns:p14="http://schemas.microsoft.com/office/powerpoint/2010/main" val="3366940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number of factors need to be considered when evaluating potential IT projects. </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most crucial of which is whether the project will be supported and therefore financed by management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Selection of Projects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n.d.).</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Next, the timing of the project must be evaluated, to understand if it is the appropriate time for the organization to undertake the project, as well as if key personnel have sufficient time to devote to the project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Selection of Projects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n.d.).</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business case for a project must also be considered during the project selection phase, examples of which include improving profitability, efficiency, enhancing organizational strategy, or strengthening relationships with partners, to name a few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Selection of Projects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n.d.).</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practicality of the proposed project must also be considered, this requires assessing the organizational capacity to pursue a given project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Selection of Projects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n.d.).</a:t>
            </a:r>
          </a:p>
          <a:p>
            <a:pPr marL="342900" marR="0" lvl="0" indent="-342900">
              <a:lnSpc>
                <a:spcPct val="107000"/>
              </a:lnSpc>
              <a:spcBef>
                <a:spcPts val="0"/>
              </a:spcBef>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an assessment of the cost and benefit of the proposed project must be weighed against all other endeavors the organization could pursue with the resources devoted to the project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Selection of Projects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n.d.).</a:t>
            </a: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12</a:t>
            </a:fld>
            <a:endParaRPr lang="en-US"/>
          </a:p>
        </p:txBody>
      </p:sp>
    </p:spTree>
    <p:extLst>
      <p:ext uri="{BB962C8B-B14F-4D97-AF65-F5344CB8AC3E}">
        <p14:creationId xmlns:p14="http://schemas.microsoft.com/office/powerpoint/2010/main" val="194115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a project has been selected, the initiation phase begins (Saylor.org, n.d.).</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project initiation phase begins with “the assignment of the project manager” (Saylor.org, n.d.) and involves “meetings, identifying the project team, developing the resources needed to develop the project plan, and identifying and acquiring the project management infrastructure” (Saylor.org, n.d.).</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“Project initiation ends with either the decision not to pursue the project or the creation of a project charter.” (Nance &amp; Howard, n.d.-d)</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a project charter is a formal document from management that recognizes the project’s existence, details the project’s business case and its deliverables, and empowers the project manager to start working on project tasks (Nance &amp; Howard, n.d.-d).</a:t>
            </a: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13</a:t>
            </a:fld>
            <a:endParaRPr lang="en-US"/>
          </a:p>
        </p:txBody>
      </p:sp>
    </p:spTree>
    <p:extLst>
      <p:ext uri="{BB962C8B-B14F-4D97-AF65-F5344CB8AC3E}">
        <p14:creationId xmlns:p14="http://schemas.microsoft.com/office/powerpoint/2010/main" val="327554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project’s requirements, or its scope, identify the responsibilities of a project and where those responsibilities end (Nance &amp; Howard, n.d.-d).</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These responsibilities are then broken down into separate tasks and sub-processes using a work breakdown structure to provide additional project scope clarity (Nance &amp; Howard, n.d.-d).</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Having a clearly defined project scope is essential to completing a project on time and within budget, by preventing scope creep (Nance &amp; Howard, n.d.-d).</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IT projects, requirements may include “acceptance tests” (Nance &amp; Howard, n.d.-d), or specifications the end product must meet to be deemed as completed by the project sponsor (Nance &amp; Howard, n.d.-d).</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project’s “scope statement” (Nance &amp; Howard, n.d.-d) will be recorded in a formal document (Nance &amp; Howard, n.d.-d).</a:t>
            </a: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14</a:t>
            </a:fld>
            <a:endParaRPr lang="en-US"/>
          </a:p>
        </p:txBody>
      </p:sp>
    </p:spTree>
    <p:extLst>
      <p:ext uri="{BB962C8B-B14F-4D97-AF65-F5344CB8AC3E}">
        <p14:creationId xmlns:p14="http://schemas.microsoft.com/office/powerpoint/2010/main" val="815278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Effective project scheduling relies on an accurate scope statement and detailed work breakdown structure and then breaks individual tasks contained within the work breakdown structure into its component activities, or “specific actions that must be performed” (Nance &amp; Howard, n.d.-e) to create a given process (Nance &amp; Howard, n.d.-d; Nance &amp; Howard, n.d.-e).</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important part of creating a viable project schedule is determining the optimal sequence of activities within individual tasks and for all tasks within the work breakdown structure (Nance &amp; Howard, n.d.-e).</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Part of that determination requires identifying the degree of dependencies between activities and between tasks (Nance &amp; Howard, n.d.-e).</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Different types of “scheduling charts” (Nance &amp; Howard, n.d.-e) may be employed to help visualize and track the progress of a project including Gantt charts, flow charts, Network charts, PERT charts, and milestone charts (Nance &amp; Howard, n.d.-e).</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these scheduling tools help identify important information such as the “critical path” (Nance &amp; Howard, n.d.-e) or the quickest possible project completion estimate and whether certain activities/tasks have extra time, or slack where a delay up to a certain point would not affect the overall project timeline (Nance &amp; Howard, n.d.-e).</a:t>
            </a: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15</a:t>
            </a:fld>
            <a:endParaRPr lang="en-US"/>
          </a:p>
        </p:txBody>
      </p:sp>
    </p:spTree>
    <p:extLst>
      <p:ext uri="{BB962C8B-B14F-4D97-AF65-F5344CB8AC3E}">
        <p14:creationId xmlns:p14="http://schemas.microsoft.com/office/powerpoint/2010/main" val="3811865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conclusion, based on the research conducted for this presentation, it is my recommendation that this organization only hire exceptionally-skilled project managers and analysts, so that high-quality project requirements and processes may be produced (Krigsman, 2009). Adopting this practice will significantly reduce the occurrence and severity of IT project cost overruns, which in turn will improve your organization’s profitability. Thank you.</a:t>
            </a:r>
          </a:p>
          <a:p>
            <a:endParaRPr lang="en-US" dirty="0"/>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16</a:t>
            </a:fld>
            <a:endParaRPr lang="en-US"/>
          </a:p>
        </p:txBody>
      </p:sp>
    </p:spTree>
    <p:extLst>
      <p:ext uri="{BB962C8B-B14F-4D97-AF65-F5344CB8AC3E}">
        <p14:creationId xmlns:p14="http://schemas.microsoft.com/office/powerpoint/2010/main" val="189077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will start this presentation by presenting a summary of my findings, my recommendations, and then I will go into specifics about each topic and present my conclusion.</a:t>
            </a: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2</a:t>
            </a:fld>
            <a:endParaRPr lang="en-US"/>
          </a:p>
        </p:txBody>
      </p:sp>
    </p:spTree>
    <p:extLst>
      <p:ext uri="{BB962C8B-B14F-4D97-AF65-F5344CB8AC3E}">
        <p14:creationId xmlns:p14="http://schemas.microsoft.com/office/powerpoint/2010/main" val="3149868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starters, this topic is worth exploring as your organization will improve its overall profitability if it can improve its IT project success rates.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that point, “A survey published in HBR found that the average IT project overran its budget by 27%.  Moreover, at least one in six IT projects” (Andriole, 2020) has “a cost overrun of 200%” (Andriole, 2020)</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projects differ from other projects due to the unstructured nature of technology. Therefore, a skilled project manager is crucial to success. Additionally, full project Integration is essential to keep all components of an IT project working in harmony. Moreover, using sound methodologies for selecting a project, identifying its scope, and planning a project’s implementation all improve its odds of success.</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Most of the causes of project failures trace back to the emphasis or lack thereof, that a company places on the discipline of project management (Krigsman, 2009).</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following graph illustrates the relationship between the competency of the project team and project success rates (Krigsman, 2009).</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project team of above-average ability is almost twice as likely to achieve project success as a project team of average skill, while a lesser-skilled project team has only a 10% chance of achieving project success (Krigsman, 2009).</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data dictates that you recalibrate your cost/benefit analysis of IT projects to incorporate the fact that you are nearly twice as likely to achieve project success by employing a skilled project management team compared to a project management team of average ability. Moreover, a skilled project management team is more than 7 times as likely to succeed compared to a project management team of below-average ability (Krigsman, 2009).</a:t>
            </a:r>
          </a:p>
        </p:txBody>
      </p:sp>
      <p:sp>
        <p:nvSpPr>
          <p:cNvPr id="4" name="Slide Number Placeholder 3"/>
          <p:cNvSpPr>
            <a:spLocks noGrp="1"/>
          </p:cNvSpPr>
          <p:nvPr>
            <p:ph type="sldNum" sz="quarter" idx="5"/>
          </p:nvPr>
        </p:nvSpPr>
        <p:spPr/>
        <p:txBody>
          <a:bodyPr/>
          <a:lstStyle/>
          <a:p>
            <a:fld id="{DB147024-42E1-46DD-9B6F-36EFFCF7F609}" type="slidenum">
              <a:rPr lang="en-US" smtClean="0"/>
              <a:t>3</a:t>
            </a:fld>
            <a:endParaRPr lang="en-US"/>
          </a:p>
        </p:txBody>
      </p:sp>
    </p:spTree>
    <p:extLst>
      <p:ext uri="{BB962C8B-B14F-4D97-AF65-F5344CB8AC3E}">
        <p14:creationId xmlns:p14="http://schemas.microsoft.com/office/powerpoint/2010/main" val="1537189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Specific IT project management topics analyzed include:</a:t>
            </a: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4</a:t>
            </a:fld>
            <a:endParaRPr lang="en-US"/>
          </a:p>
        </p:txBody>
      </p:sp>
    </p:spTree>
    <p:extLst>
      <p:ext uri="{BB962C8B-B14F-4D97-AF65-F5344CB8AC3E}">
        <p14:creationId xmlns:p14="http://schemas.microsoft.com/office/powerpoint/2010/main" val="1016802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buClrTx/>
            </a:pPr>
            <a:r>
              <a:rPr lang="en-US" kern="100" dirty="0">
                <a:effectLst/>
                <a:latin typeface="Calibri" panose="020F0502020204030204" pitchFamily="34" charset="0"/>
                <a:ea typeface="Calibri" panose="020F0502020204030204" pitchFamily="34" charset="0"/>
                <a:cs typeface="Times New Roman" panose="02020603050405020304" pitchFamily="18" charset="0"/>
              </a:rPr>
              <a:t>How does IT Project Management differ from other types of project management?</a:t>
            </a:r>
          </a:p>
          <a:p>
            <a:pPr marL="342900" marR="0" lvl="0" indent="-342900">
              <a:lnSpc>
                <a:spcPct val="107000"/>
              </a:lnSpc>
              <a:spcBef>
                <a:spcPts val="0"/>
              </a:spcBef>
              <a:spcAft>
                <a:spcPts val="0"/>
              </a:spcAft>
              <a:buFont typeface="Symbol" panose="05050102010706020507" pitchFamily="18" charset="2"/>
              <a:buChar cha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r>
              <a:rPr lang="en-US" kern="100" dirty="0">
                <a:effectLst/>
                <a:latin typeface="Calibri" panose="020F0502020204030204" pitchFamily="34" charset="0"/>
                <a:ea typeface="Calibri" panose="020F0502020204030204" pitchFamily="34" charset="0"/>
                <a:cs typeface="Times New Roman" panose="02020603050405020304" pitchFamily="18" charset="0"/>
              </a:rPr>
              <a:t>Answer:</a:t>
            </a:r>
          </a:p>
          <a:p>
            <a:pPr marL="0" indent="0">
              <a:lnSpc>
                <a:spcPct val="107000"/>
              </a:lnSpc>
              <a:spcBef>
                <a:spcPts val="0"/>
              </a:spcBef>
              <a:spcAft>
                <a:spcPts val="800"/>
              </a:spcAft>
              <a:buNone/>
            </a:pPr>
            <a:r>
              <a:rPr lang="en-US" kern="100" dirty="0">
                <a:effectLst/>
                <a:latin typeface="Calibri" panose="020F0502020204030204" pitchFamily="34" charset="0"/>
                <a:ea typeface="Calibri" panose="020F0502020204030204" pitchFamily="34" charset="0"/>
                <a:cs typeface="Times New Roman" panose="02020603050405020304" pitchFamily="18" charset="0"/>
              </a:rPr>
              <a:t>IT Projects are more flexible in their scope and therefore they require an even greater level of management skill to successfully complete compared to non-IT projects (Nance &amp; Howard, n.d.-a).</a:t>
            </a: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5</a:t>
            </a:fld>
            <a:endParaRPr lang="en-US"/>
          </a:p>
        </p:txBody>
      </p:sp>
    </p:spTree>
    <p:extLst>
      <p:ext uri="{BB962C8B-B14F-4D97-AF65-F5344CB8AC3E}">
        <p14:creationId xmlns:p14="http://schemas.microsoft.com/office/powerpoint/2010/main" val="2735429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85750" indent="-285750">
              <a:buFont typeface="Arial" panose="020B0604020202020204" pitchFamily="34" charset="0"/>
              <a:buChar char="•"/>
            </a:pPr>
            <a:r>
              <a:rPr lang="en-US" dirty="0"/>
              <a:t>Scope creep refers to changes in project deliverables after the requirements analysis phase, without accounting for the changes’ effect on project cost and timeline (Project Management Institute, 2021; Olson, 2014).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Managing scope creep is essential to complete IT projects on time and within budget. However, as just mentioned, this is especially difficult to achieve due to the fluid nature of technology </a:t>
            </a:r>
            <a:r>
              <a:rPr lang="en-US" kern="100" dirty="0">
                <a:effectLst/>
                <a:latin typeface="Calibri" panose="020F0502020204030204" pitchFamily="34" charset="0"/>
                <a:ea typeface="Calibri" panose="020F0502020204030204" pitchFamily="34" charset="0"/>
                <a:cs typeface="Times New Roman" panose="02020603050405020304" pitchFamily="18" charset="0"/>
              </a:rPr>
              <a:t>(Nance &amp; Howard, n.d.-a).</a:t>
            </a:r>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6</a:t>
            </a:fld>
            <a:endParaRPr lang="en-US"/>
          </a:p>
        </p:txBody>
      </p:sp>
    </p:spTree>
    <p:extLst>
      <p:ext uri="{BB962C8B-B14F-4D97-AF65-F5344CB8AC3E}">
        <p14:creationId xmlns:p14="http://schemas.microsoft.com/office/powerpoint/2010/main" val="271773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term ‘project failure’ is a complex phrase as a project’s relative failure is measured in degrees (Olson, 2014). Moreover, IT projects vary widely both in size and complexity, both of which have a proportionate effect on project failure rates, as illustrated in this chart (</a:t>
            </a:r>
            <a:r>
              <a:rPr lang="en-US" sz="1800" dirty="0">
                <a:solidFill>
                  <a:srgbClr val="FFFFFF"/>
                </a:solidFill>
              </a:rPr>
              <a:t>Chaffey, 2016)</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Having said that…</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“Only 40% of projects at IBM meet the company's three key goals – schedule, budget, and quality.” (Andriole, 2020).</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Other research into IT project failure rate found that “success in 68 percent of technology projects is "improbable"” (Krigsman, 2009).</a:t>
            </a:r>
          </a:p>
          <a:p>
            <a:pPr marL="342900" marR="0" lvl="0" indent="-342900">
              <a:lnSpc>
                <a:spcPct val="107000"/>
              </a:lnSpc>
              <a:spcBef>
                <a:spcPts val="0"/>
              </a:spcBef>
              <a:spcAft>
                <a:spcPts val="800"/>
              </a:spcAft>
              <a:buFont typeface="Symbol" panose="05050102010706020507" pitchFamily="18" charset="2"/>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7</a:t>
            </a:fld>
            <a:endParaRPr lang="en-US"/>
          </a:p>
        </p:txBody>
      </p:sp>
    </p:spTree>
    <p:extLst>
      <p:ext uri="{BB962C8B-B14F-4D97-AF65-F5344CB8AC3E}">
        <p14:creationId xmlns:p14="http://schemas.microsoft.com/office/powerpoint/2010/main" val="4217286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no one-size fits all model for an effective project manager, however, there are a few key skills all project managers need to be successful. First, an effective project manager must be a skilled communicator, capable of clearly relaying information to both project team members and executives like yourselves alike (Nance &amp; Howard, n.d.-b). Moreover, an effective project manager must also be a masterful problem-solver, able to negotiate and resolve conflicts as they inevitably arise while keeping a project on track (Nance &amp; Howard, n.d.-b). Finally, an effective project manager must also be a respected leader, able to motivate the project team to accomplish the project as designed, within budget, and on time through positive reinforcement ideally (Nance &amp; Howard, n.d.-b).</a:t>
            </a: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8</a:t>
            </a:fld>
            <a:endParaRPr lang="en-US"/>
          </a:p>
        </p:txBody>
      </p:sp>
    </p:spTree>
    <p:extLst>
      <p:ext uri="{BB962C8B-B14F-4D97-AF65-F5344CB8AC3E}">
        <p14:creationId xmlns:p14="http://schemas.microsoft.com/office/powerpoint/2010/main" val="629236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Besides interpersonal skills, an effective project manager must also possess a baseline of financial, and project planning knowledge in addition to the specific technical knowledge needed to manage a given IT project (Nance &amp; Howard, n.d.-b; Olson, 2014).</a:t>
            </a:r>
          </a:p>
          <a:p>
            <a:endParaRPr lang="en-US" dirty="0"/>
          </a:p>
        </p:txBody>
      </p:sp>
      <p:sp>
        <p:nvSpPr>
          <p:cNvPr id="4" name="Slide Number Placeholder 3"/>
          <p:cNvSpPr>
            <a:spLocks noGrp="1"/>
          </p:cNvSpPr>
          <p:nvPr>
            <p:ph type="sldNum" sz="quarter" idx="5"/>
          </p:nvPr>
        </p:nvSpPr>
        <p:spPr/>
        <p:txBody>
          <a:bodyPr/>
          <a:lstStyle/>
          <a:p>
            <a:fld id="{DB147024-42E1-46DD-9B6F-36EFFCF7F609}" type="slidenum">
              <a:rPr lang="en-US" smtClean="0"/>
              <a:t>9</a:t>
            </a:fld>
            <a:endParaRPr lang="en-US"/>
          </a:p>
        </p:txBody>
      </p:sp>
    </p:spTree>
    <p:extLst>
      <p:ext uri="{BB962C8B-B14F-4D97-AF65-F5344CB8AC3E}">
        <p14:creationId xmlns:p14="http://schemas.microsoft.com/office/powerpoint/2010/main" val="1563815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3A4AC6-AF55-4359-B8C4-BB392AE5B6AB}" type="datetimeFigureOut">
              <a:rPr lang="en-US" smtClean="0"/>
              <a:t>12/26/2024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C986310-02FA-406A-A01B-59CE965D9214}"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54829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A4AC6-AF55-4359-B8C4-BB392AE5B6AB}"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86310-02FA-406A-A01B-59CE965D9214}"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6741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A4AC6-AF55-4359-B8C4-BB392AE5B6AB}"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86310-02FA-406A-A01B-59CE965D9214}"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664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A4AC6-AF55-4359-B8C4-BB392AE5B6AB}"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86310-02FA-406A-A01B-59CE965D9214}"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7212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3A4AC6-AF55-4359-B8C4-BB392AE5B6AB}"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86310-02FA-406A-A01B-59CE965D9214}"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8014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3A4AC6-AF55-4359-B8C4-BB392AE5B6AB}"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86310-02FA-406A-A01B-59CE965D9214}"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22563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3A4AC6-AF55-4359-B8C4-BB392AE5B6AB}" type="datetimeFigureOut">
              <a:rPr lang="en-US" smtClean="0"/>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986310-02FA-406A-A01B-59CE965D9214}"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56620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3A4AC6-AF55-4359-B8C4-BB392AE5B6AB}" type="datetimeFigureOut">
              <a:rPr lang="en-US" smtClean="0"/>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986310-02FA-406A-A01B-59CE965D9214}"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081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3A4AC6-AF55-4359-B8C4-BB392AE5B6AB}" type="datetimeFigureOut">
              <a:rPr lang="en-US" smtClean="0"/>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986310-02FA-406A-A01B-59CE965D9214}" type="slidenum">
              <a:rPr lang="en-US" smtClean="0"/>
              <a:t>‹#›</a:t>
            </a:fld>
            <a:endParaRPr lang="en-US"/>
          </a:p>
        </p:txBody>
      </p:sp>
    </p:spTree>
    <p:extLst>
      <p:ext uri="{BB962C8B-B14F-4D97-AF65-F5344CB8AC3E}">
        <p14:creationId xmlns:p14="http://schemas.microsoft.com/office/powerpoint/2010/main" val="893478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3A4AC6-AF55-4359-B8C4-BB392AE5B6AB}"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86310-02FA-406A-A01B-59CE965D9214}"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6270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A13A4AC6-AF55-4359-B8C4-BB392AE5B6AB}" type="datetimeFigureOut">
              <a:rPr lang="en-US" smtClean="0"/>
              <a:t>12/26/2024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C986310-02FA-406A-A01B-59CE965D9214}"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56329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13A4AC6-AF55-4359-B8C4-BB392AE5B6AB}" type="datetimeFigureOut">
              <a:rPr lang="en-US" smtClean="0"/>
              <a:t>12/26/2024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C986310-02FA-406A-A01B-59CE965D9214}"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13625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0.png"/><Relationship Id="rId5" Type="http://schemas.openxmlformats.org/officeDocument/2006/relationships/image" Target="../media/image1.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www.smartinsights.com/managing-digital-marketing/web-project-management/percentage-projects-fail-" TargetMode="External"/><Relationship Id="rId2" Type="http://schemas.openxmlformats.org/officeDocument/2006/relationships/hyperlink" Target="https://www.forbes.com/sites/steveandriole/2020/12/01/why-no-one-can-manage-projects-especially-technology-" TargetMode="External"/><Relationship Id="rId1" Type="http://schemas.openxmlformats.org/officeDocument/2006/relationships/slideLayout" Target="../slideLayouts/slideLayout2.xml"/><Relationship Id="rId4" Type="http://schemas.openxmlformats.org/officeDocument/2006/relationships/hyperlink" Target="https://www.zdnet.com/article/study-68-percent-of-i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monday.com/blog/remote-" TargetMode="External"/><Relationship Id="rId2" Type="http://schemas.openxmlformats.org/officeDocument/2006/relationships/hyperlink" Target="https://eds-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2" Type="http://schemas.openxmlformats.org/officeDocument/2006/relationships/hyperlink" Target="http://ezproxy.umgc.edu/login?url=https://search.ebscohost.com/login.aspx?direct=true&amp;db=nlebk&amp;AN=932347&amp;sit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projectengineer.net/project-" TargetMode="External"/><Relationship Id="rId2" Type="http://schemas.openxmlformats.org/officeDocument/2006/relationships/hyperlink" Target="https://www.rei.com/product/403014/swiss-army-huntsma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vinsys.com/blog/what-are-the-important-roles-and-responsibilities-of-a-projec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jp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32" name="Rectangle 7">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9">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4" name="Rectangle 11">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dk2"/>
          </a:fillRef>
          <a:effectRef idx="2">
            <a:schemeClr val="accent1"/>
          </a:effectRef>
          <a:fontRef idx="minor">
            <a:schemeClr val="lt1"/>
          </a:fontRef>
        </p:style>
        <p:txBody>
          <a:bodyPr rtlCol="0" anchor="ctr"/>
          <a:lstStyle/>
          <a:p>
            <a:pPr algn="ctr"/>
            <a:endParaRPr lang="en-US"/>
          </a:p>
        </p:txBody>
      </p:sp>
      <p:sp>
        <p:nvSpPr>
          <p:cNvPr id="136" name="Rectangle 15">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FAD84-1B6C-5226-A014-02A8BEEA2FC2}"/>
              </a:ext>
            </a:extLst>
          </p:cNvPr>
          <p:cNvSpPr>
            <a:spLocks noGrp="1"/>
          </p:cNvSpPr>
          <p:nvPr>
            <p:ph type="ctrTitle"/>
          </p:nvPr>
        </p:nvSpPr>
        <p:spPr>
          <a:xfrm>
            <a:off x="1545918" y="1150637"/>
            <a:ext cx="9099255" cy="2537251"/>
          </a:xfrm>
        </p:spPr>
        <p:txBody>
          <a:bodyPr anchor="ctr">
            <a:normAutofit/>
          </a:bodyPr>
          <a:lstStyle/>
          <a:p>
            <a:pPr algn="ctr"/>
            <a:r>
              <a:rPr lang="en-US" sz="5600" dirty="0"/>
              <a:t>IT Project Management Principles</a:t>
            </a:r>
          </a:p>
        </p:txBody>
      </p:sp>
      <p:sp>
        <p:nvSpPr>
          <p:cNvPr id="3" name="Subtitle 2">
            <a:extLst>
              <a:ext uri="{FF2B5EF4-FFF2-40B4-BE49-F238E27FC236}">
                <a16:creationId xmlns:a16="http://schemas.microsoft.com/office/drawing/2014/main" id="{C8A88CFE-F3D4-704D-901C-7F35EAB35C49}"/>
              </a:ext>
            </a:extLst>
          </p:cNvPr>
          <p:cNvSpPr>
            <a:spLocks noGrp="1"/>
          </p:cNvSpPr>
          <p:nvPr>
            <p:ph type="subTitle" idx="1"/>
          </p:nvPr>
        </p:nvSpPr>
        <p:spPr>
          <a:xfrm>
            <a:off x="1546221" y="3429000"/>
            <a:ext cx="9120954" cy="1661194"/>
          </a:xfrm>
        </p:spPr>
        <p:txBody>
          <a:bodyPr>
            <a:normAutofit fontScale="92500" lnSpcReduction="20000"/>
          </a:bodyPr>
          <a:lstStyle/>
          <a:p>
            <a:pPr algn="ctr"/>
            <a:r>
              <a:rPr lang="en-US" dirty="0">
                <a:solidFill>
                  <a:schemeClr val="accent1"/>
                </a:solidFill>
              </a:rPr>
              <a:t>Justin Wasser</a:t>
            </a:r>
          </a:p>
          <a:p>
            <a:pPr algn="ctr"/>
            <a:r>
              <a:rPr lang="en-US" dirty="0">
                <a:solidFill>
                  <a:schemeClr val="accent1"/>
                </a:solidFill>
              </a:rPr>
              <a:t>6/27/2023</a:t>
            </a:r>
          </a:p>
          <a:p>
            <a:pPr algn="ctr"/>
            <a:r>
              <a:rPr lang="en-US" dirty="0">
                <a:solidFill>
                  <a:schemeClr val="accent1"/>
                </a:solidFill>
              </a:rPr>
              <a:t>ITEC 640</a:t>
            </a:r>
          </a:p>
          <a:p>
            <a:pPr algn="ctr"/>
            <a:r>
              <a:rPr lang="en-US" dirty="0">
                <a:solidFill>
                  <a:schemeClr val="accent1"/>
                </a:solidFill>
              </a:rPr>
              <a:t>UMGC</a:t>
            </a:r>
          </a:p>
          <a:p>
            <a:pPr algn="ctr"/>
            <a:endParaRPr lang="en-US" dirty="0">
              <a:solidFill>
                <a:schemeClr val="accent1"/>
              </a:solidFill>
            </a:endParaRPr>
          </a:p>
        </p:txBody>
      </p:sp>
      <p:pic>
        <p:nvPicPr>
          <p:cNvPr id="137" name="Picture 17">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8" name="Straight Connector 19">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6A4C2C37-EE3D-1EF9-3934-989DA5715A7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8536626"/>
      </p:ext>
    </p:extLst>
  </p:cSld>
  <p:clrMapOvr>
    <a:masterClrMapping/>
  </p:clrMapOvr>
  <mc:AlternateContent xmlns:mc="http://schemas.openxmlformats.org/markup-compatibility/2006" xmlns:p14="http://schemas.microsoft.com/office/powerpoint/2010/main">
    <mc:Choice Requires="p14">
      <p:transition spd="slow" p14:dur="2000" advTm="17489"/>
    </mc:Choice>
    <mc:Fallback xmlns="">
      <p:transition spd="slow" advTm="17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9D33-041C-9693-C465-7B9E0728BC9F}"/>
              </a:ext>
            </a:extLst>
          </p:cNvPr>
          <p:cNvSpPr>
            <a:spLocks noGrp="1"/>
          </p:cNvSpPr>
          <p:nvPr>
            <p:ph type="title"/>
          </p:nvPr>
        </p:nvSpPr>
        <p:spPr>
          <a:xfrm>
            <a:off x="1451579" y="804519"/>
            <a:ext cx="9603275" cy="1049235"/>
          </a:xfrm>
        </p:spPr>
        <p:txBody>
          <a:bodyPr>
            <a:normAutofit/>
          </a:bodyPr>
          <a:lstStyle/>
          <a:p>
            <a:pPr algn="ctr"/>
            <a:r>
              <a:rPr lang="en-US" dirty="0"/>
              <a:t>Project Integration Management</a:t>
            </a:r>
            <a:br>
              <a:rPr lang="en-US" dirty="0"/>
            </a:br>
            <a:endParaRPr lang="en-US" dirty="0"/>
          </a:p>
        </p:txBody>
      </p:sp>
      <p:sp>
        <p:nvSpPr>
          <p:cNvPr id="3" name="Content Placeholder 2">
            <a:extLst>
              <a:ext uri="{FF2B5EF4-FFF2-40B4-BE49-F238E27FC236}">
                <a16:creationId xmlns:a16="http://schemas.microsoft.com/office/drawing/2014/main" id="{5752FDB7-1E02-9703-CBB4-8347CAB18A7E}"/>
              </a:ext>
            </a:extLst>
          </p:cNvPr>
          <p:cNvSpPr>
            <a:spLocks noGrp="1"/>
          </p:cNvSpPr>
          <p:nvPr>
            <p:ph idx="1"/>
          </p:nvPr>
        </p:nvSpPr>
        <p:spPr>
          <a:xfrm>
            <a:off x="1451579" y="2015734"/>
            <a:ext cx="5435733" cy="3450613"/>
          </a:xfrm>
        </p:spPr>
        <p:txBody>
          <a:bodyPr>
            <a:normAutofit/>
          </a:bodyPr>
          <a:lstStyle/>
          <a:p>
            <a:r>
              <a:rPr lang="en-US" dirty="0"/>
              <a:t>Project integration management describes all processes necessary to keep separate teams working towards the same goals (</a:t>
            </a:r>
            <a:r>
              <a:rPr lang="en-US" dirty="0" err="1"/>
              <a:t>Roseke</a:t>
            </a:r>
            <a:r>
              <a:rPr lang="en-US" dirty="0"/>
              <a:t>, 2017).</a:t>
            </a:r>
          </a:p>
          <a:p>
            <a:endParaRPr lang="en-US" dirty="0"/>
          </a:p>
          <a:p>
            <a:r>
              <a:rPr lang="en-US" dirty="0"/>
              <a:t>Project integration management activities occur throughout a project’s management lifecycle (</a:t>
            </a:r>
            <a:r>
              <a:rPr lang="en-US" dirty="0" err="1"/>
              <a:t>Roseke</a:t>
            </a:r>
            <a:r>
              <a:rPr lang="en-US" dirty="0"/>
              <a:t>, 2017).</a:t>
            </a:r>
          </a:p>
          <a:p>
            <a:endParaRPr lang="en-US" dirty="0"/>
          </a:p>
        </p:txBody>
      </p:sp>
      <p:grpSp>
        <p:nvGrpSpPr>
          <p:cNvPr id="1031" name="Group 1030">
            <a:extLst>
              <a:ext uri="{FF2B5EF4-FFF2-40B4-BE49-F238E27FC236}">
                <a16:creationId xmlns:a16="http://schemas.microsoft.com/office/drawing/2014/main" id="{FEB7DF70-0A31-4A61-9C8B-3333776A1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90413" y="2012810"/>
            <a:ext cx="3668069" cy="3453535"/>
            <a:chOff x="7807230" y="2012810"/>
            <a:chExt cx="3251252" cy="3459865"/>
          </a:xfrm>
        </p:grpSpPr>
        <p:sp>
          <p:nvSpPr>
            <p:cNvPr id="1032" name="Rectangle 1031">
              <a:extLst>
                <a:ext uri="{FF2B5EF4-FFF2-40B4-BE49-F238E27FC236}">
                  <a16:creationId xmlns:a16="http://schemas.microsoft.com/office/drawing/2014/main" id="{47926867-8D58-4875-8B76-E87E5BE82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A9F6663C-0F32-4FB9-B549-C2757F49F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6" name="Picture 2">
            <a:extLst>
              <a:ext uri="{FF2B5EF4-FFF2-40B4-BE49-F238E27FC236}">
                <a16:creationId xmlns:a16="http://schemas.microsoft.com/office/drawing/2014/main" id="{B24ACEF9-0E9B-C311-F0C9-DE3C0B8269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231" r="20367" b="2"/>
          <a:stretch/>
        </p:blipFill>
        <p:spPr bwMode="auto">
          <a:xfrm>
            <a:off x="7554139" y="2174242"/>
            <a:ext cx="3336989" cy="31243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9CDB31-8EA8-97DC-28FF-9A0C40E780E1}"/>
              </a:ext>
            </a:extLst>
          </p:cNvPr>
          <p:cNvSpPr txBox="1"/>
          <p:nvPr/>
        </p:nvSpPr>
        <p:spPr>
          <a:xfrm>
            <a:off x="8191776" y="5473335"/>
            <a:ext cx="2061713" cy="369332"/>
          </a:xfrm>
          <a:prstGeom prst="rect">
            <a:avLst/>
          </a:prstGeom>
          <a:noFill/>
        </p:spPr>
        <p:txBody>
          <a:bodyPr wrap="square" rtlCol="0">
            <a:spAutoFit/>
          </a:bodyPr>
          <a:lstStyle/>
          <a:p>
            <a:r>
              <a:rPr lang="en-US" dirty="0"/>
              <a:t>(monday.com, 2023)</a:t>
            </a:r>
          </a:p>
        </p:txBody>
      </p:sp>
      <p:pic>
        <p:nvPicPr>
          <p:cNvPr id="33" name="Audio 32">
            <a:hlinkClick r:id="" action="ppaction://media"/>
            <a:extLst>
              <a:ext uri="{FF2B5EF4-FFF2-40B4-BE49-F238E27FC236}">
                <a16:creationId xmlns:a16="http://schemas.microsoft.com/office/drawing/2014/main" id="{F8EB49BF-D837-FF46-A8DE-4B788BCD95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4513574"/>
      </p:ext>
    </p:extLst>
  </p:cSld>
  <p:clrMapOvr>
    <a:masterClrMapping/>
  </p:clrMapOvr>
  <mc:AlternateContent xmlns:mc="http://schemas.openxmlformats.org/markup-compatibility/2006" xmlns:p14="http://schemas.microsoft.com/office/powerpoint/2010/main">
    <mc:Choice Requires="p14">
      <p:transition spd="slow" p14:dur="2000" advTm="12407"/>
    </mc:Choice>
    <mc:Fallback xmlns="">
      <p:transition spd="slow" advTm="1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9D33-041C-9693-C465-7B9E0728BC9F}"/>
              </a:ext>
            </a:extLst>
          </p:cNvPr>
          <p:cNvSpPr>
            <a:spLocks noGrp="1"/>
          </p:cNvSpPr>
          <p:nvPr>
            <p:ph type="title"/>
          </p:nvPr>
        </p:nvSpPr>
        <p:spPr>
          <a:xfrm>
            <a:off x="1451579" y="804519"/>
            <a:ext cx="9603275" cy="1049235"/>
          </a:xfrm>
        </p:spPr>
        <p:txBody>
          <a:bodyPr>
            <a:normAutofit/>
          </a:bodyPr>
          <a:lstStyle/>
          <a:p>
            <a:r>
              <a:rPr lang="en-US"/>
              <a:t>Project Integration Management Processes</a:t>
            </a:r>
            <a:br>
              <a:rPr lang="en-US"/>
            </a:br>
            <a:endParaRPr lang="en-US" dirty="0"/>
          </a:p>
        </p:txBody>
      </p:sp>
      <p:sp>
        <p:nvSpPr>
          <p:cNvPr id="3" name="Content Placeholder 2">
            <a:extLst>
              <a:ext uri="{FF2B5EF4-FFF2-40B4-BE49-F238E27FC236}">
                <a16:creationId xmlns:a16="http://schemas.microsoft.com/office/drawing/2014/main" id="{5752FDB7-1E02-9703-CBB4-8347CAB18A7E}"/>
              </a:ext>
            </a:extLst>
          </p:cNvPr>
          <p:cNvSpPr>
            <a:spLocks noGrp="1"/>
          </p:cNvSpPr>
          <p:nvPr>
            <p:ph idx="1"/>
          </p:nvPr>
        </p:nvSpPr>
        <p:spPr>
          <a:xfrm>
            <a:off x="1451579" y="2015734"/>
            <a:ext cx="4158849" cy="3450613"/>
          </a:xfrm>
        </p:spPr>
        <p:txBody>
          <a:bodyPr>
            <a:normAutofit/>
          </a:bodyPr>
          <a:lstStyle/>
          <a:p>
            <a:pPr marL="457200" indent="-457200">
              <a:buFont typeface="+mj-lt"/>
              <a:buAutoNum type="arabicPeriod"/>
            </a:pPr>
            <a:r>
              <a:rPr lang="en-US" dirty="0"/>
              <a:t>Create project charter </a:t>
            </a:r>
          </a:p>
          <a:p>
            <a:pPr marL="457200" indent="-457200">
              <a:buFont typeface="+mj-lt"/>
              <a:buAutoNum type="arabicPeriod"/>
            </a:pPr>
            <a:r>
              <a:rPr lang="en-US" dirty="0"/>
              <a:t>Create project management plan</a:t>
            </a:r>
          </a:p>
          <a:p>
            <a:pPr marL="457200" indent="-457200">
              <a:buFont typeface="+mj-lt"/>
              <a:buAutoNum type="arabicPeriod"/>
            </a:pPr>
            <a:r>
              <a:rPr lang="en-US" dirty="0"/>
              <a:t>Coordinate and supervise work</a:t>
            </a:r>
          </a:p>
          <a:p>
            <a:pPr marL="457200" indent="-457200">
              <a:buFont typeface="+mj-lt"/>
              <a:buAutoNum type="arabicPeriod"/>
            </a:pPr>
            <a:r>
              <a:rPr lang="en-US" dirty="0"/>
              <a:t>Track &amp; control work progress</a:t>
            </a:r>
          </a:p>
          <a:p>
            <a:pPr marL="457200" indent="-457200">
              <a:buFont typeface="+mj-lt"/>
              <a:buAutoNum type="arabicPeriod"/>
            </a:pPr>
            <a:r>
              <a:rPr lang="en-US" dirty="0"/>
              <a:t>Integrated change control</a:t>
            </a:r>
          </a:p>
          <a:p>
            <a:pPr marL="457200" indent="-457200">
              <a:buFont typeface="+mj-lt"/>
              <a:buAutoNum type="arabicPeriod"/>
            </a:pPr>
            <a:r>
              <a:rPr lang="en-US" dirty="0"/>
              <a:t>Close project</a:t>
            </a:r>
          </a:p>
          <a:p>
            <a:pPr marL="0" indent="0">
              <a:buNone/>
            </a:pPr>
            <a:r>
              <a:rPr lang="en-US" dirty="0"/>
              <a:t>(Marion, 2018; </a:t>
            </a:r>
            <a:r>
              <a:rPr lang="en-US" dirty="0" err="1"/>
              <a:t>Roseke</a:t>
            </a:r>
            <a:r>
              <a:rPr lang="en-US" dirty="0"/>
              <a:t>, 2017)</a:t>
            </a:r>
          </a:p>
          <a:p>
            <a:pPr marL="457200" indent="-457200">
              <a:buFont typeface="+mj-lt"/>
              <a:buAutoNum type="arabicPeriod"/>
            </a:pPr>
            <a:endParaRPr lang="en-US" dirty="0"/>
          </a:p>
          <a:p>
            <a:pPr marL="457200" indent="-457200">
              <a:buFont typeface="+mj-lt"/>
              <a:buAutoNum type="arabicPeriod"/>
            </a:pPr>
            <a:endParaRPr lang="en-US" dirty="0"/>
          </a:p>
        </p:txBody>
      </p:sp>
      <p:grpSp>
        <p:nvGrpSpPr>
          <p:cNvPr id="2055" name="Group 2054">
            <a:extLst>
              <a:ext uri="{FF2B5EF4-FFF2-40B4-BE49-F238E27FC236}">
                <a16:creationId xmlns:a16="http://schemas.microsoft.com/office/drawing/2014/main" id="{93401815-9C3D-43EE-B4E4-2504090CEF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2056" name="Rectangle 2055">
              <a:extLst>
                <a:ext uri="{FF2B5EF4-FFF2-40B4-BE49-F238E27FC236}">
                  <a16:creationId xmlns:a16="http://schemas.microsoft.com/office/drawing/2014/main" id="{CDC52205-72B7-41BE-99DF-6B24F25E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298BFFC9-C8B3-41FE-B9CC-C492B0794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0" name="Picture 2">
            <a:extLst>
              <a:ext uri="{FF2B5EF4-FFF2-40B4-BE49-F238E27FC236}">
                <a16:creationId xmlns:a16="http://schemas.microsoft.com/office/drawing/2014/main" id="{0BE34B5E-EBB4-1C38-FDDD-BD735E8161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19" r="1842" b="5"/>
          <a:stretch/>
        </p:blipFill>
        <p:spPr bwMode="auto">
          <a:xfrm>
            <a:off x="6277257" y="2174242"/>
            <a:ext cx="4613872" cy="31243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E22648-9EC1-8613-01C5-594B90165031}"/>
              </a:ext>
            </a:extLst>
          </p:cNvPr>
          <p:cNvSpPr txBox="1"/>
          <p:nvPr/>
        </p:nvSpPr>
        <p:spPr>
          <a:xfrm>
            <a:off x="7863846" y="5477523"/>
            <a:ext cx="1440611" cy="369332"/>
          </a:xfrm>
          <a:prstGeom prst="rect">
            <a:avLst/>
          </a:prstGeom>
          <a:noFill/>
        </p:spPr>
        <p:txBody>
          <a:bodyPr wrap="square" rtlCol="0">
            <a:spAutoFit/>
          </a:bodyPr>
          <a:lstStyle/>
          <a:p>
            <a:r>
              <a:rPr lang="en-US"/>
              <a:t>(Prosci, n.d.)</a:t>
            </a:r>
            <a:endParaRPr lang="en-US" dirty="0"/>
          </a:p>
        </p:txBody>
      </p:sp>
      <p:pic>
        <p:nvPicPr>
          <p:cNvPr id="57" name="Audio 56">
            <a:hlinkClick r:id="" action="ppaction://media"/>
            <a:extLst>
              <a:ext uri="{FF2B5EF4-FFF2-40B4-BE49-F238E27FC236}">
                <a16:creationId xmlns:a16="http://schemas.microsoft.com/office/drawing/2014/main" id="{8044C370-5721-BBB5-4775-135A6D94E7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7873728"/>
      </p:ext>
    </p:extLst>
  </p:cSld>
  <p:clrMapOvr>
    <a:masterClrMapping/>
  </p:clrMapOvr>
  <mc:AlternateContent xmlns:mc="http://schemas.openxmlformats.org/markup-compatibility/2006" xmlns:p14="http://schemas.microsoft.com/office/powerpoint/2010/main">
    <mc:Choice Requires="p14">
      <p:transition spd="slow" p14:dur="2000" advTm="76567"/>
    </mc:Choice>
    <mc:Fallback xmlns="">
      <p:transition spd="slow" advTm="76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05023-4D8F-150F-9407-AA3CBA80DABB}"/>
              </a:ext>
            </a:extLst>
          </p:cNvPr>
          <p:cNvSpPr>
            <a:spLocks noGrp="1"/>
          </p:cNvSpPr>
          <p:nvPr>
            <p:ph type="title"/>
          </p:nvPr>
        </p:nvSpPr>
        <p:spPr>
          <a:xfrm>
            <a:off x="1451579" y="804519"/>
            <a:ext cx="9603275" cy="1049235"/>
          </a:xfrm>
        </p:spPr>
        <p:txBody>
          <a:bodyPr>
            <a:normAutofit/>
          </a:bodyPr>
          <a:lstStyle/>
          <a:p>
            <a:pPr algn="ctr"/>
            <a:r>
              <a:rPr lang="en-US" dirty="0"/>
              <a:t>Project Selection</a:t>
            </a:r>
            <a:br>
              <a:rPr lang="en-US" dirty="0"/>
            </a:br>
            <a:endParaRPr lang="en-US" dirty="0"/>
          </a:p>
        </p:txBody>
      </p:sp>
      <p:sp>
        <p:nvSpPr>
          <p:cNvPr id="3" name="Content Placeholder 2">
            <a:extLst>
              <a:ext uri="{FF2B5EF4-FFF2-40B4-BE49-F238E27FC236}">
                <a16:creationId xmlns:a16="http://schemas.microsoft.com/office/drawing/2014/main" id="{4399F1A4-5A15-4E71-91B5-85044C38F109}"/>
              </a:ext>
            </a:extLst>
          </p:cNvPr>
          <p:cNvSpPr>
            <a:spLocks noGrp="1"/>
          </p:cNvSpPr>
          <p:nvPr>
            <p:ph idx="1"/>
          </p:nvPr>
        </p:nvSpPr>
        <p:spPr>
          <a:xfrm>
            <a:off x="1480716" y="2018656"/>
            <a:ext cx="4158849" cy="3450613"/>
          </a:xfrm>
        </p:spPr>
        <p:txBody>
          <a:bodyPr>
            <a:normAutofit/>
          </a:bodyPr>
          <a:lstStyle/>
          <a:p>
            <a:r>
              <a:rPr lang="en-US" dirty="0"/>
              <a:t>Project Selection Criteria</a:t>
            </a:r>
          </a:p>
          <a:p>
            <a:pPr marL="457200" indent="-457200">
              <a:buFont typeface="+mj-lt"/>
              <a:buAutoNum type="arabicPeriod"/>
            </a:pPr>
            <a:r>
              <a:rPr lang="en-US" dirty="0"/>
              <a:t>Management Support</a:t>
            </a:r>
          </a:p>
          <a:p>
            <a:pPr marL="457200" indent="-457200">
              <a:buFont typeface="+mj-lt"/>
              <a:buAutoNum type="arabicPeriod"/>
            </a:pPr>
            <a:r>
              <a:rPr lang="en-US" dirty="0"/>
              <a:t>Project Timing</a:t>
            </a:r>
          </a:p>
          <a:p>
            <a:pPr marL="457200" indent="-457200">
              <a:buFont typeface="+mj-lt"/>
              <a:buAutoNum type="arabicPeriod"/>
            </a:pPr>
            <a:r>
              <a:rPr lang="en-US" dirty="0"/>
              <a:t>Business Case</a:t>
            </a:r>
          </a:p>
          <a:p>
            <a:pPr marL="457200" indent="-457200">
              <a:buFont typeface="+mj-lt"/>
              <a:buAutoNum type="arabicPeriod"/>
            </a:pPr>
            <a:r>
              <a:rPr lang="en-US" dirty="0"/>
              <a:t>Practicality</a:t>
            </a:r>
          </a:p>
          <a:p>
            <a:pPr marL="457200" indent="-457200">
              <a:buFont typeface="+mj-lt"/>
              <a:buAutoNum type="arabicPeriod"/>
            </a:pPr>
            <a:r>
              <a:rPr lang="en-US" dirty="0"/>
              <a:t>Opportunity Cost</a:t>
            </a:r>
          </a:p>
          <a:p>
            <a:pPr marL="0" indent="0">
              <a:buNone/>
            </a:pPr>
            <a:r>
              <a:rPr lang="en-US">
                <a:effectLst/>
                <a:latin typeface="Times New Roman" panose="02020603050405020304" pitchFamily="18" charset="0"/>
              </a:rPr>
              <a:t>(</a:t>
            </a:r>
            <a:r>
              <a:rPr lang="en-US" i="1">
                <a:effectLst/>
                <a:latin typeface="Times New Roman" panose="02020603050405020304" pitchFamily="18" charset="0"/>
              </a:rPr>
              <a:t>Selection of Projects</a:t>
            </a:r>
            <a:r>
              <a:rPr lang="en-US">
                <a:effectLst/>
                <a:latin typeface="Times New Roman" panose="02020603050405020304" pitchFamily="18" charset="0"/>
              </a:rPr>
              <a:t>, n.d.)</a:t>
            </a:r>
            <a:endParaRPr lang="en-US" dirty="0"/>
          </a:p>
        </p:txBody>
      </p:sp>
      <p:grpSp>
        <p:nvGrpSpPr>
          <p:cNvPr id="1041" name="Group 1037">
            <a:extLst>
              <a:ext uri="{FF2B5EF4-FFF2-40B4-BE49-F238E27FC236}">
                <a16:creationId xmlns:a16="http://schemas.microsoft.com/office/drawing/2014/main" id="{F7C65FA4-631C-444F-89AA-F891363CC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1042" name="Rectangle 1038">
              <a:extLst>
                <a:ext uri="{FF2B5EF4-FFF2-40B4-BE49-F238E27FC236}">
                  <a16:creationId xmlns:a16="http://schemas.microsoft.com/office/drawing/2014/main" id="{353C58CC-6818-48FD-9CE0-B43BF88B7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1B2694E9-2175-4647-803A-3AD63554C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6" name="Picture 2">
            <a:extLst>
              <a:ext uri="{FF2B5EF4-FFF2-40B4-BE49-F238E27FC236}">
                <a16:creationId xmlns:a16="http://schemas.microsoft.com/office/drawing/2014/main" id="{6C935EF6-13F6-D962-0E2B-BC3DA99EA4A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77257" y="2473370"/>
            <a:ext cx="4613872" cy="25260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F63CB6-C859-ACFF-4557-002BF002F70F}"/>
              </a:ext>
            </a:extLst>
          </p:cNvPr>
          <p:cNvSpPr txBox="1"/>
          <p:nvPr/>
        </p:nvSpPr>
        <p:spPr>
          <a:xfrm>
            <a:off x="6253216" y="5496544"/>
            <a:ext cx="4613872" cy="295083"/>
          </a:xfrm>
          <a:prstGeom prst="rect">
            <a:avLst/>
          </a:prstGeom>
          <a:solidFill>
            <a:srgbClr val="000000">
              <a:alpha val="50000"/>
            </a:srgbClr>
          </a:solidFill>
          <a:ln>
            <a:noFill/>
          </a:ln>
        </p:spPr>
        <p:txBody>
          <a:bodyPr wrap="square" rtlCol="0">
            <a:noAutofit/>
          </a:bodyPr>
          <a:lstStyle/>
          <a:p>
            <a:pPr algn="ctr">
              <a:spcAft>
                <a:spcPts val="600"/>
              </a:spcAft>
            </a:pPr>
            <a:r>
              <a:rPr lang="en-US" sz="1300" dirty="0">
                <a:solidFill>
                  <a:srgbClr val="FFFFFF"/>
                </a:solidFill>
              </a:rPr>
              <a:t>(Newman, n.d.)</a:t>
            </a:r>
          </a:p>
        </p:txBody>
      </p:sp>
      <p:sp>
        <p:nvSpPr>
          <p:cNvPr id="13" name="Rectangle 12">
            <a:extLst>
              <a:ext uri="{FF2B5EF4-FFF2-40B4-BE49-F238E27FC236}">
                <a16:creationId xmlns:a16="http://schemas.microsoft.com/office/drawing/2014/main" id="{366C7E8D-2DDF-F2ED-7DD0-82B0340BB37A}"/>
              </a:ext>
            </a:extLst>
          </p:cNvPr>
          <p:cNvSpPr/>
          <p:nvPr/>
        </p:nvSpPr>
        <p:spPr>
          <a:xfrm>
            <a:off x="7712363" y="4577019"/>
            <a:ext cx="3154725" cy="235126"/>
          </a:xfrm>
          <a:prstGeom prst="rect">
            <a:avLst/>
          </a:prstGeom>
          <a:solidFill>
            <a:srgbClr val="AF4B46"/>
          </a:solidFill>
          <a:ln>
            <a:solidFill>
              <a:srgbClr val="AF4B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D9CD005E-E8E7-205C-1C61-B0040FE50BE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9433075"/>
      </p:ext>
    </p:extLst>
  </p:cSld>
  <p:clrMapOvr>
    <a:masterClrMapping/>
  </p:clrMapOvr>
  <mc:AlternateContent xmlns:mc="http://schemas.openxmlformats.org/markup-compatibility/2006" xmlns:p14="http://schemas.microsoft.com/office/powerpoint/2010/main">
    <mc:Choice Requires="p14">
      <p:transition spd="slow" p14:dur="2000" advTm="54971"/>
    </mc:Choice>
    <mc:Fallback xmlns="">
      <p:transition spd="slow" advTm="5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05023-4D8F-150F-9407-AA3CBA80DABB}"/>
              </a:ext>
            </a:extLst>
          </p:cNvPr>
          <p:cNvSpPr>
            <a:spLocks noGrp="1"/>
          </p:cNvSpPr>
          <p:nvPr>
            <p:ph type="title"/>
          </p:nvPr>
        </p:nvSpPr>
        <p:spPr>
          <a:xfrm>
            <a:off x="1451579" y="804519"/>
            <a:ext cx="9603275" cy="1049235"/>
          </a:xfrm>
        </p:spPr>
        <p:txBody>
          <a:bodyPr>
            <a:normAutofit/>
          </a:bodyPr>
          <a:lstStyle/>
          <a:p>
            <a:pPr algn="ctr"/>
            <a:r>
              <a:rPr lang="en-US"/>
              <a:t>Project Initiation</a:t>
            </a:r>
            <a:br>
              <a:rPr lang="en-US"/>
            </a:br>
            <a:endParaRPr lang="en-US"/>
          </a:p>
        </p:txBody>
      </p:sp>
      <p:sp>
        <p:nvSpPr>
          <p:cNvPr id="2111" name="Content Placeholder 2">
            <a:extLst>
              <a:ext uri="{FF2B5EF4-FFF2-40B4-BE49-F238E27FC236}">
                <a16:creationId xmlns:a16="http://schemas.microsoft.com/office/drawing/2014/main" id="{4399F1A4-5A15-4E71-91B5-85044C38F109}"/>
              </a:ext>
            </a:extLst>
          </p:cNvPr>
          <p:cNvSpPr>
            <a:spLocks noGrp="1"/>
          </p:cNvSpPr>
          <p:nvPr>
            <p:ph idx="1"/>
          </p:nvPr>
        </p:nvSpPr>
        <p:spPr>
          <a:xfrm>
            <a:off x="1451579" y="2009414"/>
            <a:ext cx="5435733" cy="3450613"/>
          </a:xfrm>
        </p:spPr>
        <p:txBody>
          <a:bodyPr>
            <a:normAutofit/>
          </a:bodyPr>
          <a:lstStyle/>
          <a:p>
            <a:pPr marL="342900" marR="0" lvl="0" indent="-342900">
              <a:lnSpc>
                <a:spcPct val="110000"/>
              </a:lnSpc>
              <a:spcBef>
                <a:spcPts val="0"/>
              </a:spcBef>
              <a:spcAft>
                <a:spcPts val="0"/>
              </a:spcAft>
              <a:buClr>
                <a:srgbClr val="D65636"/>
              </a:buClr>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The project initiation phase begins with “the assignment of the project manager” (Saylor.org, n.d.).</a:t>
            </a:r>
          </a:p>
          <a:p>
            <a:pPr marL="342900" marR="0" lvl="0" indent="-342900">
              <a:lnSpc>
                <a:spcPct val="110000"/>
              </a:lnSpc>
              <a:spcBef>
                <a:spcPts val="0"/>
              </a:spcBef>
              <a:spcAft>
                <a:spcPts val="0"/>
              </a:spcAft>
              <a:buClr>
                <a:srgbClr val="D65636"/>
              </a:buClr>
              <a:buFont typeface="Symbol" panose="05050102010706020507" pitchFamily="18" charset="2"/>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Clr>
                <a:srgbClr val="D65636"/>
              </a:buClr>
              <a:buFont typeface="Symbol" panose="05050102010706020507" pitchFamily="18" charset="2"/>
              <a:buChar cha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800"/>
              </a:spcAft>
              <a:buClr>
                <a:srgbClr val="D65636"/>
              </a:buClr>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The “Project initiation ends with either the decision not to pursue the project or the creation of a project charter” (Nance &amp; Howard, n.d.-d).</a:t>
            </a:r>
          </a:p>
          <a:p>
            <a:pPr>
              <a:lnSpc>
                <a:spcPct val="110000"/>
              </a:lnSpc>
              <a:buClr>
                <a:srgbClr val="D65636"/>
              </a:buClr>
            </a:pPr>
            <a:endParaRPr lang="en-US" sz="1700" dirty="0"/>
          </a:p>
        </p:txBody>
      </p:sp>
      <p:grpSp>
        <p:nvGrpSpPr>
          <p:cNvPr id="2112" name="Group 2091">
            <a:extLst>
              <a:ext uri="{FF2B5EF4-FFF2-40B4-BE49-F238E27FC236}">
                <a16:creationId xmlns:a16="http://schemas.microsoft.com/office/drawing/2014/main" id="{FEB7DF70-0A31-4A61-9C8B-3333776A1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90413" y="2012810"/>
            <a:ext cx="3668069" cy="3453535"/>
            <a:chOff x="7807230" y="2012810"/>
            <a:chExt cx="3251252" cy="3459865"/>
          </a:xfrm>
        </p:grpSpPr>
        <p:sp>
          <p:nvSpPr>
            <p:cNvPr id="2113" name="Rectangle 2092">
              <a:extLst>
                <a:ext uri="{FF2B5EF4-FFF2-40B4-BE49-F238E27FC236}">
                  <a16:creationId xmlns:a16="http://schemas.microsoft.com/office/drawing/2014/main" id="{47926867-8D58-4875-8B76-E87E5BE82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4" name="Rectangle 2093">
              <a:extLst>
                <a:ext uri="{FF2B5EF4-FFF2-40B4-BE49-F238E27FC236}">
                  <a16:creationId xmlns:a16="http://schemas.microsoft.com/office/drawing/2014/main" id="{A9F6663C-0F32-4FB9-B549-C2757F49F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2" name="Picture 4">
            <a:extLst>
              <a:ext uri="{FF2B5EF4-FFF2-40B4-BE49-F238E27FC236}">
                <a16:creationId xmlns:a16="http://schemas.microsoft.com/office/drawing/2014/main" id="{77001557-B0F1-D52B-975C-1600A72BE8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02" r="27020" b="-3"/>
          <a:stretch/>
        </p:blipFill>
        <p:spPr bwMode="auto">
          <a:xfrm>
            <a:off x="7554139" y="2174242"/>
            <a:ext cx="3336989" cy="3124351"/>
          </a:xfrm>
          <a:prstGeom prst="rect">
            <a:avLst/>
          </a:prstGeom>
          <a:noFill/>
        </p:spPr>
      </p:pic>
      <p:sp>
        <p:nvSpPr>
          <p:cNvPr id="4" name="TextBox 3">
            <a:extLst>
              <a:ext uri="{FF2B5EF4-FFF2-40B4-BE49-F238E27FC236}">
                <a16:creationId xmlns:a16="http://schemas.microsoft.com/office/drawing/2014/main" id="{3675466F-31A2-7668-5CCF-D2DA45D80451}"/>
              </a:ext>
            </a:extLst>
          </p:cNvPr>
          <p:cNvSpPr txBox="1"/>
          <p:nvPr/>
        </p:nvSpPr>
        <p:spPr>
          <a:xfrm>
            <a:off x="8605416" y="5473335"/>
            <a:ext cx="1431984" cy="369332"/>
          </a:xfrm>
          <a:prstGeom prst="rect">
            <a:avLst/>
          </a:prstGeom>
          <a:noFill/>
        </p:spPr>
        <p:txBody>
          <a:bodyPr wrap="square" rtlCol="0">
            <a:spAutoFit/>
          </a:bodyPr>
          <a:lstStyle/>
          <a:p>
            <a:r>
              <a:rPr lang="en-US" dirty="0"/>
              <a:t>(Soto, n.d.)</a:t>
            </a:r>
          </a:p>
        </p:txBody>
      </p:sp>
      <p:pic>
        <p:nvPicPr>
          <p:cNvPr id="16" name="Audio 15">
            <a:hlinkClick r:id="" action="ppaction://media"/>
            <a:extLst>
              <a:ext uri="{FF2B5EF4-FFF2-40B4-BE49-F238E27FC236}">
                <a16:creationId xmlns:a16="http://schemas.microsoft.com/office/drawing/2014/main" id="{39DB002C-A8BD-9863-3C10-EF3AF601EFA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1300630"/>
      </p:ext>
    </p:extLst>
  </p:cSld>
  <p:clrMapOvr>
    <a:masterClrMapping/>
  </p:clrMapOvr>
  <mc:AlternateContent xmlns:mc="http://schemas.openxmlformats.org/markup-compatibility/2006" xmlns:p14="http://schemas.microsoft.com/office/powerpoint/2010/main">
    <mc:Choice Requires="p14">
      <p:transition spd="slow" p14:dur="2000" advTm="38555"/>
    </mc:Choice>
    <mc:Fallback xmlns="">
      <p:transition spd="slow" advTm="3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D69D-DCD8-49F0-4FD7-B7563C2B0CF7}"/>
              </a:ext>
            </a:extLst>
          </p:cNvPr>
          <p:cNvSpPr>
            <a:spLocks noGrp="1"/>
          </p:cNvSpPr>
          <p:nvPr>
            <p:ph type="title"/>
          </p:nvPr>
        </p:nvSpPr>
        <p:spPr>
          <a:xfrm>
            <a:off x="1451579" y="804519"/>
            <a:ext cx="9603275" cy="1049235"/>
          </a:xfrm>
        </p:spPr>
        <p:txBody>
          <a:bodyPr>
            <a:normAutofit/>
          </a:bodyPr>
          <a:lstStyle/>
          <a:p>
            <a:pPr algn="ctr"/>
            <a:r>
              <a:rPr lang="en-US" dirty="0"/>
              <a:t>Project Requirement</a:t>
            </a:r>
            <a:br>
              <a:rPr lang="en-US" dirty="0"/>
            </a:br>
            <a:endParaRPr lang="en-US" dirty="0"/>
          </a:p>
        </p:txBody>
      </p:sp>
      <p:sp>
        <p:nvSpPr>
          <p:cNvPr id="8" name="Content Placeholder 7">
            <a:extLst>
              <a:ext uri="{FF2B5EF4-FFF2-40B4-BE49-F238E27FC236}">
                <a16:creationId xmlns:a16="http://schemas.microsoft.com/office/drawing/2014/main" id="{E194CC58-5C01-4863-72C4-C4F9880E670B}"/>
              </a:ext>
            </a:extLst>
          </p:cNvPr>
          <p:cNvSpPr>
            <a:spLocks noGrp="1"/>
          </p:cNvSpPr>
          <p:nvPr>
            <p:ph idx="1"/>
          </p:nvPr>
        </p:nvSpPr>
        <p:spPr>
          <a:xfrm>
            <a:off x="1451579" y="2026118"/>
            <a:ext cx="5435733" cy="3450613"/>
          </a:xfrm>
        </p:spPr>
        <p:txBody>
          <a:bodyPr>
            <a:normAutofit/>
          </a:bodyPr>
          <a:lstStyle/>
          <a:p>
            <a:pPr marL="342900" marR="0" lvl="0" indent="-342900">
              <a:lnSpc>
                <a:spcPct val="110000"/>
              </a:lnSpc>
              <a:spcBef>
                <a:spcPts val="0"/>
              </a:spcBef>
              <a:spcAft>
                <a:spcPts val="0"/>
              </a:spcAft>
              <a:buFont typeface="Symbol" panose="05050102010706020507" pitchFamily="18" charset="2"/>
              <a:buChar char=""/>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A project’s requirements, or its scope, identify the responsibilities of a project and where those responsibilities end (Nance &amp; Howard, n.d.-d).</a:t>
            </a:r>
          </a:p>
          <a:p>
            <a:pPr marL="342900" marR="0" lvl="0" indent="-342900">
              <a:lnSpc>
                <a:spcPct val="110000"/>
              </a:lnSpc>
              <a:spcBef>
                <a:spcPts val="0"/>
              </a:spcBef>
              <a:spcAft>
                <a:spcPts val="800"/>
              </a:spcAft>
              <a:buFont typeface="Symbol" panose="05050102010706020507" pitchFamily="18" charset="2"/>
              <a:buChar cha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80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These responsibilities are then broken down into their sub-processes using a work breakdown structure (Nance &amp; Howard, n.d.-d).</a:t>
            </a:r>
          </a:p>
          <a:p>
            <a:pPr>
              <a:lnSpc>
                <a:spcPct val="110000"/>
              </a:lnSpc>
            </a:pPr>
            <a:endParaRPr lang="en-US" dirty="0"/>
          </a:p>
        </p:txBody>
      </p:sp>
      <p:grpSp>
        <p:nvGrpSpPr>
          <p:cNvPr id="13" name="Group 12">
            <a:extLst>
              <a:ext uri="{FF2B5EF4-FFF2-40B4-BE49-F238E27FC236}">
                <a16:creationId xmlns:a16="http://schemas.microsoft.com/office/drawing/2014/main" id="{FEB7DF70-0A31-4A61-9C8B-3333776A1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90413" y="2012810"/>
            <a:ext cx="3668069" cy="3453535"/>
            <a:chOff x="7807230" y="2012810"/>
            <a:chExt cx="3251252" cy="3459865"/>
          </a:xfrm>
        </p:grpSpPr>
        <p:sp>
          <p:nvSpPr>
            <p:cNvPr id="14" name="Rectangle 13">
              <a:extLst>
                <a:ext uri="{FF2B5EF4-FFF2-40B4-BE49-F238E27FC236}">
                  <a16:creationId xmlns:a16="http://schemas.microsoft.com/office/drawing/2014/main" id="{47926867-8D58-4875-8B76-E87E5BE82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F6663C-0F32-4FB9-B549-C2757F49F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B12B35EC-D754-8775-4595-98C356FAD0EE}"/>
              </a:ext>
            </a:extLst>
          </p:cNvPr>
          <p:cNvPicPr>
            <a:picLocks noChangeAspect="1"/>
          </p:cNvPicPr>
          <p:nvPr/>
        </p:nvPicPr>
        <p:blipFill rotWithShape="1">
          <a:blip r:embed="rId5"/>
          <a:srcRect l="41966" r="12108" b="1"/>
          <a:stretch/>
        </p:blipFill>
        <p:spPr>
          <a:xfrm>
            <a:off x="7554139" y="2174242"/>
            <a:ext cx="3336989" cy="3124351"/>
          </a:xfrm>
          <a:prstGeom prst="rect">
            <a:avLst/>
          </a:prstGeom>
        </p:spPr>
      </p:pic>
      <p:sp>
        <p:nvSpPr>
          <p:cNvPr id="9" name="Arrow: Right 8">
            <a:extLst>
              <a:ext uri="{FF2B5EF4-FFF2-40B4-BE49-F238E27FC236}">
                <a16:creationId xmlns:a16="http://schemas.microsoft.com/office/drawing/2014/main" id="{7F99D62A-84A1-CC2F-394E-6CC7C7921A57}"/>
              </a:ext>
            </a:extLst>
          </p:cNvPr>
          <p:cNvSpPr/>
          <p:nvPr/>
        </p:nvSpPr>
        <p:spPr>
          <a:xfrm>
            <a:off x="6668655" y="2452688"/>
            <a:ext cx="639895" cy="2955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2FA2D1D-5871-588A-BECE-48FCEE92E7A4}"/>
              </a:ext>
            </a:extLst>
          </p:cNvPr>
          <p:cNvSpPr txBox="1"/>
          <p:nvPr/>
        </p:nvSpPr>
        <p:spPr>
          <a:xfrm>
            <a:off x="7966773" y="5508429"/>
            <a:ext cx="2924355" cy="369332"/>
          </a:xfrm>
          <a:prstGeom prst="rect">
            <a:avLst/>
          </a:prstGeom>
          <a:noFill/>
        </p:spPr>
        <p:txBody>
          <a:bodyPr wrap="square" rtlCol="0">
            <a:spAutoFit/>
          </a:bodyPr>
          <a:lstStyle/>
          <a:p>
            <a:r>
              <a:rPr lang="en-US" dirty="0"/>
              <a:t>(Lucid Content Team, n.d.)</a:t>
            </a:r>
          </a:p>
        </p:txBody>
      </p:sp>
      <p:pic>
        <p:nvPicPr>
          <p:cNvPr id="32" name="Audio 31">
            <a:hlinkClick r:id="" action="ppaction://media"/>
            <a:extLst>
              <a:ext uri="{FF2B5EF4-FFF2-40B4-BE49-F238E27FC236}">
                <a16:creationId xmlns:a16="http://schemas.microsoft.com/office/drawing/2014/main" id="{98C11495-C9C4-C333-0B2C-7D483B9C251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4498384"/>
      </p:ext>
    </p:extLst>
  </p:cSld>
  <p:clrMapOvr>
    <a:masterClrMapping/>
  </p:clrMapOvr>
  <mc:AlternateContent xmlns:mc="http://schemas.openxmlformats.org/markup-compatibility/2006" xmlns:p14="http://schemas.microsoft.com/office/powerpoint/2010/main">
    <mc:Choice Requires="p14">
      <p:transition spd="slow" p14:dur="2000" advTm="39533"/>
    </mc:Choice>
    <mc:Fallback xmlns="">
      <p:transition spd="slow" advTm="3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9BE38-13A1-B7F1-0946-6CF12AE828A7}"/>
              </a:ext>
            </a:extLst>
          </p:cNvPr>
          <p:cNvSpPr>
            <a:spLocks noGrp="1"/>
          </p:cNvSpPr>
          <p:nvPr>
            <p:ph type="title"/>
          </p:nvPr>
        </p:nvSpPr>
        <p:spPr>
          <a:xfrm>
            <a:off x="1451579" y="804519"/>
            <a:ext cx="9603275" cy="1049235"/>
          </a:xfrm>
        </p:spPr>
        <p:txBody>
          <a:bodyPr>
            <a:normAutofit/>
          </a:bodyPr>
          <a:lstStyle/>
          <a:p>
            <a:pPr algn="ctr"/>
            <a:r>
              <a:rPr lang="en-US" dirty="0"/>
              <a:t>Project Scheduling</a:t>
            </a:r>
            <a:br>
              <a:rPr lang="en-US" dirty="0"/>
            </a:br>
            <a:endParaRPr lang="en-US" dirty="0"/>
          </a:p>
        </p:txBody>
      </p:sp>
      <p:sp>
        <p:nvSpPr>
          <p:cNvPr id="3" name="Content Placeholder 2">
            <a:extLst>
              <a:ext uri="{FF2B5EF4-FFF2-40B4-BE49-F238E27FC236}">
                <a16:creationId xmlns:a16="http://schemas.microsoft.com/office/drawing/2014/main" id="{8EACE9AE-C8E7-CC59-7A5D-E01B571F2678}"/>
              </a:ext>
            </a:extLst>
          </p:cNvPr>
          <p:cNvSpPr>
            <a:spLocks noGrp="1"/>
          </p:cNvSpPr>
          <p:nvPr>
            <p:ph idx="1"/>
          </p:nvPr>
        </p:nvSpPr>
        <p:spPr>
          <a:xfrm>
            <a:off x="1133518" y="1923370"/>
            <a:ext cx="5978482" cy="4037747"/>
          </a:xfrm>
        </p:spPr>
        <p:txBody>
          <a:bodyPr>
            <a:noAutofit/>
          </a:bodyPr>
          <a:lstStyle/>
          <a:p>
            <a:pPr marL="342900" marR="0" lvl="0" indent="-342900">
              <a:lnSpc>
                <a:spcPct val="110000"/>
              </a:lnSpc>
              <a:spcBef>
                <a:spcPts val="0"/>
              </a:spcBef>
              <a:spcAft>
                <a:spcPts val="800"/>
              </a:spcAft>
              <a:buFont typeface="Symbol" panose="05050102010706020507" pitchFamily="18" charset="2"/>
              <a:buChar char=""/>
            </a:pPr>
            <a:r>
              <a:rPr lang="en-US" sz="1900" kern="100" dirty="0">
                <a:effectLst/>
                <a:latin typeface="Calibri" panose="020F0502020204030204" pitchFamily="34" charset="0"/>
                <a:ea typeface="Calibri" panose="020F0502020204030204" pitchFamily="34" charset="0"/>
                <a:cs typeface="Times New Roman" panose="02020603050405020304" pitchFamily="18" charset="0"/>
              </a:rPr>
              <a:t>Project scheduling requires identifying the degree of dependencies between activities and tasks (Nance &amp; Howard, n.d.-e).</a:t>
            </a:r>
          </a:p>
          <a:p>
            <a:pPr marL="342900" marR="0" lvl="0" indent="-342900">
              <a:lnSpc>
                <a:spcPct val="110000"/>
              </a:lnSpc>
              <a:spcBef>
                <a:spcPts val="0"/>
              </a:spcBef>
              <a:spcAft>
                <a:spcPts val="800"/>
              </a:spcAft>
              <a:buFont typeface="Symbol" panose="05050102010706020507" pitchFamily="18" charset="2"/>
              <a:buChar char=""/>
            </a:pP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80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Different types of “scheduling charts” (Nance &amp; Howard, n.d.-e) may be employed to help visualize and track the progress of a project including </a:t>
            </a:r>
            <a:r>
              <a:rPr lang="en-US" sz="1900" b="1" dirty="0">
                <a:effectLst/>
                <a:latin typeface="Calibri" panose="020F0502020204030204" pitchFamily="34" charset="0"/>
                <a:ea typeface="Calibri" panose="020F0502020204030204" pitchFamily="34" charset="0"/>
                <a:cs typeface="Times New Roman" panose="02020603050405020304" pitchFamily="18" charset="0"/>
              </a:rPr>
              <a:t>Gantt charts</a:t>
            </a:r>
            <a:r>
              <a:rPr lang="en-US" sz="1900" b="1" kern="100" dirty="0">
                <a:latin typeface="Calibri" panose="020F0502020204030204" pitchFamily="34" charset="0"/>
                <a:ea typeface="Calibri" panose="020F0502020204030204" pitchFamily="34" charset="0"/>
                <a:cs typeface="Times New Roman" panose="02020603050405020304" pitchFamily="18" charset="0"/>
              </a:rPr>
              <a:t> </a:t>
            </a:r>
            <a:r>
              <a:rPr lang="en-US" sz="1900" dirty="0">
                <a:effectLst/>
                <a:latin typeface="Calibri" panose="020F0502020204030204" pitchFamily="34" charset="0"/>
                <a:ea typeface="Calibri" panose="020F0502020204030204" pitchFamily="34" charset="0"/>
                <a:cs typeface="Times New Roman" panose="02020603050405020304" pitchFamily="18" charset="0"/>
              </a:rPr>
              <a:t>(Nance &amp; Howard, n.d.-e).</a:t>
            </a:r>
          </a:p>
          <a:p>
            <a:pPr marL="342900" marR="0" lvl="0" indent="-342900">
              <a:lnSpc>
                <a:spcPct val="110000"/>
              </a:lnSpc>
              <a:spcBef>
                <a:spcPts val="0"/>
              </a:spcBef>
              <a:spcAft>
                <a:spcPts val="800"/>
              </a:spcAft>
              <a:buFont typeface="Symbol" panose="05050102010706020507" pitchFamily="18" charset="2"/>
              <a:buChar char=""/>
            </a:pP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800"/>
              </a:spcAft>
              <a:buFont typeface="Symbol" panose="05050102010706020507" pitchFamily="18" charset="2"/>
              <a:buChar char=""/>
            </a:pPr>
            <a:r>
              <a:rPr lang="en-US" sz="1900" dirty="0">
                <a:latin typeface="Calibri" panose="020F0502020204030204" pitchFamily="34" charset="0"/>
                <a:ea typeface="Calibri" panose="020F0502020204030204" pitchFamily="34" charset="0"/>
                <a:cs typeface="Times New Roman" panose="02020603050405020304" pitchFamily="18" charset="0"/>
              </a:rPr>
              <a:t>S</a:t>
            </a:r>
            <a:r>
              <a:rPr lang="en-US" sz="1900" dirty="0">
                <a:effectLst/>
                <a:latin typeface="Calibri" panose="020F0502020204030204" pitchFamily="34" charset="0"/>
                <a:ea typeface="Calibri" panose="020F0502020204030204" pitchFamily="34" charset="0"/>
                <a:cs typeface="Times New Roman" panose="02020603050405020304" pitchFamily="18" charset="0"/>
              </a:rPr>
              <a:t>cheduling tools help identify important information such as the “critical path” (Nance &amp; Howard, n.d.-e).</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50580FD3-BAF1-4B54-8369-1BB5FBE495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90413" y="2012810"/>
            <a:ext cx="3668069" cy="3453535"/>
            <a:chOff x="7807230" y="2012810"/>
            <a:chExt cx="3251252" cy="3459865"/>
          </a:xfrm>
        </p:grpSpPr>
        <p:sp>
          <p:nvSpPr>
            <p:cNvPr id="13" name="Rectangle 12">
              <a:extLst>
                <a:ext uri="{FF2B5EF4-FFF2-40B4-BE49-F238E27FC236}">
                  <a16:creationId xmlns:a16="http://schemas.microsoft.com/office/drawing/2014/main" id="{C179CFAE-C32F-4557-8262-63FF7EDAF2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955C85-62B6-4B8E-9B82-8C0D232AB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087D9DC8-2DC6-9958-7941-482DE897153C}"/>
              </a:ext>
            </a:extLst>
          </p:cNvPr>
          <p:cNvPicPr>
            <a:picLocks noChangeAspect="1"/>
          </p:cNvPicPr>
          <p:nvPr/>
        </p:nvPicPr>
        <p:blipFill>
          <a:blip r:embed="rId5"/>
          <a:stretch>
            <a:fillRect/>
          </a:stretch>
        </p:blipFill>
        <p:spPr>
          <a:xfrm>
            <a:off x="7275725" y="1975253"/>
            <a:ext cx="4650680" cy="3825183"/>
          </a:xfrm>
          <a:prstGeom prst="rect">
            <a:avLst/>
          </a:prstGeom>
        </p:spPr>
      </p:pic>
      <p:sp>
        <p:nvSpPr>
          <p:cNvPr id="4" name="AutoShape 2" descr="Gantt Charts">
            <a:extLst>
              <a:ext uri="{FF2B5EF4-FFF2-40B4-BE49-F238E27FC236}">
                <a16:creationId xmlns:a16="http://schemas.microsoft.com/office/drawing/2014/main" id="{D53F7CDE-E53F-D554-A680-C79BC79BB8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rrow: Right 7">
            <a:extLst>
              <a:ext uri="{FF2B5EF4-FFF2-40B4-BE49-F238E27FC236}">
                <a16:creationId xmlns:a16="http://schemas.microsoft.com/office/drawing/2014/main" id="{AE3E65F1-9F5F-0964-556C-83ABB933EEDE}"/>
              </a:ext>
            </a:extLst>
          </p:cNvPr>
          <p:cNvSpPr/>
          <p:nvPr/>
        </p:nvSpPr>
        <p:spPr>
          <a:xfrm>
            <a:off x="6840746" y="4100333"/>
            <a:ext cx="434979" cy="2955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640B05-BA73-7D3A-0A52-16CD582A1F3D}"/>
              </a:ext>
            </a:extLst>
          </p:cNvPr>
          <p:cNvSpPr txBox="1"/>
          <p:nvPr/>
        </p:nvSpPr>
        <p:spPr>
          <a:xfrm>
            <a:off x="8716598" y="5737269"/>
            <a:ext cx="1773382" cy="369332"/>
          </a:xfrm>
          <a:prstGeom prst="rect">
            <a:avLst/>
          </a:prstGeom>
          <a:noFill/>
        </p:spPr>
        <p:txBody>
          <a:bodyPr wrap="square" rtlCol="0">
            <a:spAutoFit/>
          </a:bodyPr>
          <a:lstStyle/>
          <a:p>
            <a:r>
              <a:rPr lang="en-US" dirty="0"/>
              <a:t>(</a:t>
            </a:r>
            <a:r>
              <a:rPr lang="en-US" dirty="0" err="1"/>
              <a:t>Sushmith</a:t>
            </a:r>
            <a:r>
              <a:rPr lang="en-US" dirty="0"/>
              <a:t>, 2022)</a:t>
            </a:r>
          </a:p>
        </p:txBody>
      </p:sp>
      <p:pic>
        <p:nvPicPr>
          <p:cNvPr id="10" name="Audio 9">
            <a:hlinkClick r:id="" action="ppaction://media"/>
            <a:extLst>
              <a:ext uri="{FF2B5EF4-FFF2-40B4-BE49-F238E27FC236}">
                <a16:creationId xmlns:a16="http://schemas.microsoft.com/office/drawing/2014/main" id="{431F2FD1-CD26-A7F8-4FDE-CC2CC9F66C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3297393"/>
      </p:ext>
    </p:extLst>
  </p:cSld>
  <p:clrMapOvr>
    <a:masterClrMapping/>
  </p:clrMapOvr>
  <mc:AlternateContent xmlns:mc="http://schemas.openxmlformats.org/markup-compatibility/2006" xmlns:p14="http://schemas.microsoft.com/office/powerpoint/2010/main">
    <mc:Choice Requires="p14">
      <p:transition spd="slow" p14:dur="2000" advTm="65260"/>
    </mc:Choice>
    <mc:Fallback xmlns="">
      <p:transition spd="slow" advTm="65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8"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2"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8" name="Rectangle 16">
            <a:extLst>
              <a:ext uri="{FF2B5EF4-FFF2-40B4-BE49-F238E27FC236}">
                <a16:creationId xmlns:a16="http://schemas.microsoft.com/office/drawing/2014/main" id="{EC17D08F-2133-44A9-B28C-CB29928FA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8">
            <a:extLst>
              <a:ext uri="{FF2B5EF4-FFF2-40B4-BE49-F238E27FC236}">
                <a16:creationId xmlns:a16="http://schemas.microsoft.com/office/drawing/2014/main" id="{0CC36881-E309-4C41-8B5B-203AADC15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42" name="Straight Connector 20">
            <a:extLst>
              <a:ext uri="{FF2B5EF4-FFF2-40B4-BE49-F238E27FC236}">
                <a16:creationId xmlns:a16="http://schemas.microsoft.com/office/drawing/2014/main" id="{84F2C6A8-7D46-49EA-860B-0F0B02084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43" name="Group 22">
            <a:extLst>
              <a:ext uri="{FF2B5EF4-FFF2-40B4-BE49-F238E27FC236}">
                <a16:creationId xmlns:a16="http://schemas.microsoft.com/office/drawing/2014/main" id="{AED92372-F778-4E96-9E90-4E63BAF3C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47" name="Rectangle 23">
              <a:extLst>
                <a:ext uri="{FF2B5EF4-FFF2-40B4-BE49-F238E27FC236}">
                  <a16:creationId xmlns:a16="http://schemas.microsoft.com/office/drawing/2014/main" id="{EB4EC089-8B60-43F4-9BF5-1F0B0E398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24">
              <a:extLst>
                <a:ext uri="{FF2B5EF4-FFF2-40B4-BE49-F238E27FC236}">
                  <a16:creationId xmlns:a16="http://schemas.microsoft.com/office/drawing/2014/main" id="{1C0BAC91-1725-4E5A-92CE-F5A2EB06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4">
            <a:extLst>
              <a:ext uri="{FF2B5EF4-FFF2-40B4-BE49-F238E27FC236}">
                <a16:creationId xmlns:a16="http://schemas.microsoft.com/office/drawing/2014/main" id="{274A4B98-95C5-2764-698B-1E3BE783B6F6}"/>
              </a:ext>
            </a:extLst>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r="-1" b="9081"/>
          <a:stretch/>
        </p:blipFill>
        <p:spPr bwMode="auto">
          <a:xfrm>
            <a:off x="4618374" y="1116345"/>
            <a:ext cx="6282919" cy="386617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6">
            <a:extLst>
              <a:ext uri="{FF2B5EF4-FFF2-40B4-BE49-F238E27FC236}">
                <a16:creationId xmlns:a16="http://schemas.microsoft.com/office/drawing/2014/main" id="{4B61EBEC-D0CA-456C-98A6-EDA1AC9FB0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9" name="Straight Connector 28">
            <a:extLst>
              <a:ext uri="{FF2B5EF4-FFF2-40B4-BE49-F238E27FC236}">
                <a16:creationId xmlns:a16="http://schemas.microsoft.com/office/drawing/2014/main" id="{718A71EB-D327-4458-85FB-26336B2BA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6B36D394-346B-FD67-64EC-A873D96A4CAF}"/>
              </a:ext>
            </a:extLst>
          </p:cNvPr>
          <p:cNvSpPr>
            <a:spLocks noGrp="1"/>
          </p:cNvSpPr>
          <p:nvPr>
            <p:ph type="title"/>
          </p:nvPr>
        </p:nvSpPr>
        <p:spPr>
          <a:xfrm>
            <a:off x="599381" y="2723383"/>
            <a:ext cx="2943751" cy="1411234"/>
          </a:xfrm>
        </p:spPr>
        <p:txBody>
          <a:bodyPr>
            <a:normAutofit/>
          </a:bodyPr>
          <a:lstStyle/>
          <a:p>
            <a:pPr algn="ctr"/>
            <a:r>
              <a:rPr lang="en-US" dirty="0"/>
              <a:t>Conclusion</a:t>
            </a:r>
          </a:p>
        </p:txBody>
      </p:sp>
      <p:sp>
        <p:nvSpPr>
          <p:cNvPr id="65" name="Content Placeholder 2">
            <a:extLst>
              <a:ext uri="{FF2B5EF4-FFF2-40B4-BE49-F238E27FC236}">
                <a16:creationId xmlns:a16="http://schemas.microsoft.com/office/drawing/2014/main" id="{8559761E-2C2A-DAE4-3BDA-3D5D04E8610D}"/>
              </a:ext>
            </a:extLst>
          </p:cNvPr>
          <p:cNvSpPr txBox="1">
            <a:spLocks/>
          </p:cNvSpPr>
          <p:nvPr/>
        </p:nvSpPr>
        <p:spPr>
          <a:xfrm>
            <a:off x="307996" y="3577935"/>
            <a:ext cx="3526523"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Investing in a highly-skilled project manager and team saves you time and money in the long run </a:t>
            </a:r>
            <a:r>
              <a:rPr lang="en-US" kern="100" dirty="0">
                <a:latin typeface="Calibri" panose="020F0502020204030204" pitchFamily="34" charset="0"/>
                <a:ea typeface="Calibri" panose="020F0502020204030204" pitchFamily="34" charset="0"/>
                <a:cs typeface="Times New Roman" panose="02020603050405020304" pitchFamily="18" charset="0"/>
              </a:rPr>
              <a:t>(Krigsman, 2009).</a:t>
            </a:r>
          </a:p>
          <a:p>
            <a:endParaRPr lang="en-US" dirty="0"/>
          </a:p>
        </p:txBody>
      </p:sp>
      <p:sp>
        <p:nvSpPr>
          <p:cNvPr id="2" name="TextBox 1">
            <a:extLst>
              <a:ext uri="{FF2B5EF4-FFF2-40B4-BE49-F238E27FC236}">
                <a16:creationId xmlns:a16="http://schemas.microsoft.com/office/drawing/2014/main" id="{1CA8F7AD-A99A-AB00-DBED-E73C4EB22C5B}"/>
              </a:ext>
            </a:extLst>
          </p:cNvPr>
          <p:cNvSpPr txBox="1"/>
          <p:nvPr/>
        </p:nvSpPr>
        <p:spPr>
          <a:xfrm>
            <a:off x="6798119" y="5631272"/>
            <a:ext cx="1916936" cy="646331"/>
          </a:xfrm>
          <a:prstGeom prst="rect">
            <a:avLst/>
          </a:prstGeom>
          <a:noFill/>
        </p:spPr>
        <p:txBody>
          <a:bodyPr wrap="square" rtlCol="0">
            <a:spAutoFit/>
          </a:bodyPr>
          <a:lstStyle/>
          <a:p>
            <a:r>
              <a:rPr lang="en-US" kern="100" dirty="0">
                <a:latin typeface="Calibri" panose="020F0502020204030204" pitchFamily="34" charset="0"/>
                <a:ea typeface="Calibri" panose="020F0502020204030204" pitchFamily="34" charset="0"/>
                <a:cs typeface="Times New Roman" panose="02020603050405020304" pitchFamily="18" charset="0"/>
              </a:rPr>
              <a:t>(Krigsman, 2009)</a:t>
            </a:r>
          </a:p>
          <a:p>
            <a:endParaRPr lang="en-US" dirty="0"/>
          </a:p>
        </p:txBody>
      </p:sp>
      <p:pic>
        <p:nvPicPr>
          <p:cNvPr id="17" name="Audio 16">
            <a:hlinkClick r:id="" action="ppaction://media"/>
            <a:extLst>
              <a:ext uri="{FF2B5EF4-FFF2-40B4-BE49-F238E27FC236}">
                <a16:creationId xmlns:a16="http://schemas.microsoft.com/office/drawing/2014/main" id="{CCC1EE57-A0B7-8F87-5D9B-C76656D9E8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050" y="4718050"/>
            <a:ext cx="2057400" cy="2057400"/>
          </a:xfrm>
          <a:prstGeom prst="ellipse">
            <a:avLst/>
          </a:prstGeom>
        </p:spPr>
      </p:pic>
    </p:spTree>
    <p:extLst>
      <p:ext uri="{BB962C8B-B14F-4D97-AF65-F5344CB8AC3E}">
        <p14:creationId xmlns:p14="http://schemas.microsoft.com/office/powerpoint/2010/main" val="2796170822"/>
      </p:ext>
    </p:extLst>
  </p:cSld>
  <p:clrMapOvr>
    <a:masterClrMapping/>
  </p:clrMapOvr>
  <mc:AlternateContent xmlns:mc="http://schemas.openxmlformats.org/markup-compatibility/2006" xmlns:p14="http://schemas.microsoft.com/office/powerpoint/2010/main">
    <mc:Choice Requires="p14">
      <p:transition spd="slow" p14:dur="2000" advTm="24639"/>
    </mc:Choice>
    <mc:Fallback xmlns="">
      <p:transition spd="slow" advTm="24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E8991-5693-3318-E3D3-C5718250E741}"/>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57C8D357-0E50-5BEF-5BDE-80C29846C574}"/>
              </a:ext>
            </a:extLst>
          </p:cNvPr>
          <p:cNvSpPr>
            <a:spLocks noGrp="1"/>
          </p:cNvSpPr>
          <p:nvPr>
            <p:ph idx="1"/>
          </p:nvPr>
        </p:nvSpPr>
        <p:spPr>
          <a:xfrm>
            <a:off x="1451579" y="1853753"/>
            <a:ext cx="9603275" cy="4322759"/>
          </a:xfrm>
        </p:spPr>
        <p:txBody>
          <a:bodyPr>
            <a:normAutofit fontScale="47500" lnSpcReduction="20000"/>
          </a:bodyPr>
          <a:lstStyle/>
          <a:p>
            <a:pPr marL="457200" indent="-457200">
              <a:lnSpc>
                <a:spcPct val="200000"/>
              </a:lnSpc>
            </a:pPr>
            <a:r>
              <a:rPr lang="en-US" sz="2900" dirty="0">
                <a:effectLst/>
                <a:latin typeface="Times New Roman" panose="02020603050405020304" pitchFamily="18" charset="0"/>
              </a:rPr>
              <a:t>Andriole, S. (2020, December 1). </a:t>
            </a:r>
            <a:r>
              <a:rPr lang="en-US" sz="2900" i="1" dirty="0">
                <a:effectLst/>
                <a:latin typeface="Times New Roman" panose="02020603050405020304" pitchFamily="18" charset="0"/>
              </a:rPr>
              <a:t>Why No One Can Manage Projects, Especially Technology Projects</a:t>
            </a:r>
            <a:r>
              <a:rPr lang="en-US" sz="2900" dirty="0">
                <a:effectLst/>
                <a:latin typeface="Times New Roman" panose="02020603050405020304" pitchFamily="18" charset="0"/>
              </a:rPr>
              <a:t>. Forbes. 	</a:t>
            </a:r>
            <a:r>
              <a:rPr lang="en-US" sz="2900" dirty="0">
                <a:effectLst/>
                <a:latin typeface="Times New Roman" panose="02020603050405020304" pitchFamily="18" charset="0"/>
                <a:hlinkClick r:id="rId2"/>
              </a:rPr>
              <a:t>https://www.forbes.com/sites/steveandriole/2020/12/01/why-no-one-can-manage-projects-especially-technology-</a:t>
            </a:r>
            <a:r>
              <a:rPr lang="en-US" sz="2900" dirty="0">
                <a:effectLst/>
                <a:latin typeface="Times New Roman" panose="02020603050405020304" pitchFamily="18" charset="0"/>
              </a:rPr>
              <a:t>	projects/?sh=4e53e9af2da2</a:t>
            </a:r>
          </a:p>
          <a:p>
            <a:pPr marL="457200" indent="-457200">
              <a:lnSpc>
                <a:spcPct val="200000"/>
              </a:lnSpc>
            </a:pPr>
            <a:r>
              <a:rPr lang="en-US" sz="2900" dirty="0">
                <a:effectLst/>
                <a:latin typeface="Times New Roman" panose="02020603050405020304" pitchFamily="18" charset="0"/>
              </a:rPr>
              <a:t>Chaffey, D. (2016, October 5). </a:t>
            </a:r>
            <a:r>
              <a:rPr lang="en-US" sz="2900" i="1" dirty="0">
                <a:effectLst/>
                <a:latin typeface="Times New Roman" panose="02020603050405020304" pitchFamily="18" charset="0"/>
              </a:rPr>
              <a:t>What percentage of IT projects fail? [#ChartOfTheDay]</a:t>
            </a:r>
            <a:r>
              <a:rPr lang="en-US" sz="2900" dirty="0">
                <a:effectLst/>
                <a:latin typeface="Times New Roman" panose="02020603050405020304" pitchFamily="18" charset="0"/>
              </a:rPr>
              <a:t>. Smart Insights. 	</a:t>
            </a:r>
            <a:r>
              <a:rPr lang="en-US" sz="2900" dirty="0">
                <a:effectLst/>
                <a:latin typeface="Times New Roman" panose="02020603050405020304" pitchFamily="18" charset="0"/>
                <a:hlinkClick r:id="rId3"/>
              </a:rPr>
              <a:t>https://www.smartinsights.com/managing-digital-marketing/web-project-management/percentage-projects-fail-</a:t>
            </a:r>
            <a:r>
              <a:rPr lang="en-US" sz="2900" dirty="0">
                <a:effectLst/>
                <a:latin typeface="Times New Roman" panose="02020603050405020304" pitchFamily="18" charset="0"/>
              </a:rPr>
              <a:t>	</a:t>
            </a:r>
            <a:r>
              <a:rPr lang="en-US" sz="2900" dirty="0" err="1">
                <a:effectLst/>
                <a:latin typeface="Times New Roman" panose="02020603050405020304" pitchFamily="18" charset="0"/>
              </a:rPr>
              <a:t>chartoftheday</a:t>
            </a:r>
            <a:r>
              <a:rPr lang="en-US" sz="2900" dirty="0">
                <a:effectLst/>
                <a:latin typeface="Times New Roman" panose="02020603050405020304" pitchFamily="18" charset="0"/>
              </a:rPr>
              <a:t>/</a:t>
            </a:r>
          </a:p>
          <a:p>
            <a:pPr marL="457200" indent="-457200">
              <a:lnSpc>
                <a:spcPct val="200000"/>
              </a:lnSpc>
            </a:pPr>
            <a:r>
              <a:rPr lang="en-US" sz="2900" dirty="0">
                <a:effectLst/>
                <a:latin typeface="Times New Roman" panose="02020603050405020304" pitchFamily="18" charset="0"/>
              </a:rPr>
              <a:t>Krigsman, M. (2009, January 13). </a:t>
            </a:r>
            <a:r>
              <a:rPr lang="en-US" sz="2900" i="1" dirty="0">
                <a:effectLst/>
                <a:latin typeface="Times New Roman" panose="02020603050405020304" pitchFamily="18" charset="0"/>
              </a:rPr>
              <a:t>Study: 68 percent of IT projects fail</a:t>
            </a:r>
            <a:r>
              <a:rPr lang="en-US" sz="2900" dirty="0">
                <a:effectLst/>
                <a:latin typeface="Times New Roman" panose="02020603050405020304" pitchFamily="18" charset="0"/>
              </a:rPr>
              <a:t>. ZDNet; ZDNet. </a:t>
            </a:r>
            <a:r>
              <a:rPr lang="en-US" sz="2900" dirty="0">
                <a:effectLst/>
                <a:latin typeface="Times New Roman" panose="02020603050405020304" pitchFamily="18" charset="0"/>
                <a:hlinkClick r:id="rId4"/>
              </a:rPr>
              <a:t>https://www.zdnet.com/article/study-	68-percent-of-it-</a:t>
            </a:r>
            <a:r>
              <a:rPr lang="en-US" sz="2900" dirty="0">
                <a:effectLst/>
                <a:latin typeface="Times New Roman" panose="02020603050405020304" pitchFamily="18" charset="0"/>
              </a:rPr>
              <a:t>projects-fail/</a:t>
            </a:r>
          </a:p>
          <a:p>
            <a:pPr marL="457200" indent="-457200">
              <a:lnSpc>
                <a:spcPct val="200000"/>
              </a:lnSpc>
            </a:pPr>
            <a:r>
              <a:rPr lang="en-US" sz="2900" dirty="0">
                <a:effectLst/>
                <a:latin typeface="Times New Roman" panose="02020603050405020304" pitchFamily="18" charset="0"/>
              </a:rPr>
              <a:t>Lucid Content Team. (n.d.). </a:t>
            </a:r>
            <a:r>
              <a:rPr lang="en-US" sz="2900" i="1" dirty="0">
                <a:effectLst/>
                <a:latin typeface="Times New Roman" panose="02020603050405020304" pitchFamily="18" charset="0"/>
              </a:rPr>
              <a:t>What Is Scope in Project Management? | </a:t>
            </a:r>
            <a:r>
              <a:rPr lang="en-US" sz="2900" i="1" dirty="0" err="1">
                <a:effectLst/>
                <a:latin typeface="Times New Roman" panose="02020603050405020304" pitchFamily="18" charset="0"/>
              </a:rPr>
              <a:t>Lucidchart</a:t>
            </a:r>
            <a:r>
              <a:rPr lang="en-US" sz="2900" i="1" dirty="0">
                <a:effectLst/>
                <a:latin typeface="Times New Roman" panose="02020603050405020304" pitchFamily="18" charset="0"/>
              </a:rPr>
              <a:t> Blog</a:t>
            </a:r>
            <a:r>
              <a:rPr lang="en-US" sz="2900" dirty="0">
                <a:effectLst/>
                <a:latin typeface="Times New Roman" panose="02020603050405020304" pitchFamily="18" charset="0"/>
              </a:rPr>
              <a:t>. Www.lucidchart.com. Retrieved June 	25, 2023, from https://www.lucidchart.com/blog/what-is-scope-in-project-management</a:t>
            </a:r>
          </a:p>
          <a:p>
            <a:endParaRPr lang="en-US" dirty="0"/>
          </a:p>
        </p:txBody>
      </p:sp>
    </p:spTree>
    <p:extLst>
      <p:ext uri="{BB962C8B-B14F-4D97-AF65-F5344CB8AC3E}">
        <p14:creationId xmlns:p14="http://schemas.microsoft.com/office/powerpoint/2010/main" val="3672895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E8991-5693-3318-E3D3-C5718250E741}"/>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57C8D357-0E50-5BEF-5BDE-80C29846C574}"/>
              </a:ext>
            </a:extLst>
          </p:cNvPr>
          <p:cNvSpPr>
            <a:spLocks noGrp="1"/>
          </p:cNvSpPr>
          <p:nvPr>
            <p:ph idx="1"/>
          </p:nvPr>
        </p:nvSpPr>
        <p:spPr>
          <a:xfrm>
            <a:off x="1451578" y="1853754"/>
            <a:ext cx="9603275" cy="4199727"/>
          </a:xfrm>
        </p:spPr>
        <p:txBody>
          <a:bodyPr>
            <a:normAutofit fontScale="25000" lnSpcReduction="20000"/>
          </a:bodyPr>
          <a:lstStyle/>
          <a:p>
            <a:pPr marL="457200" indent="-457200">
              <a:lnSpc>
                <a:spcPct val="200000"/>
              </a:lnSpc>
            </a:pPr>
            <a:r>
              <a:rPr lang="en-US" sz="5600" dirty="0">
                <a:effectLst/>
                <a:latin typeface="Times New Roman" panose="02020603050405020304" pitchFamily="18" charset="0"/>
              </a:rPr>
              <a:t>Marion, J. (2018). </a:t>
            </a:r>
            <a:r>
              <a:rPr lang="en-US" sz="5600" i="1" dirty="0">
                <a:effectLst/>
                <a:latin typeface="Times New Roman" panose="02020603050405020304" pitchFamily="18" charset="0"/>
              </a:rPr>
              <a:t>Project Management : A Common Sense Guide to the PMBOK, Part One-Framework and Schedule</a:t>
            </a:r>
            <a:r>
              <a:rPr lang="en-US" sz="5600" dirty="0">
                <a:effectLst/>
                <a:latin typeface="Times New Roman" panose="02020603050405020304" pitchFamily="18" charset="0"/>
              </a:rPr>
              <a:t>. 	Umgc.edu. </a:t>
            </a:r>
            <a:r>
              <a:rPr lang="en-US" sz="5600" dirty="0">
                <a:effectLst/>
                <a:latin typeface="Times New Roman" panose="02020603050405020304" pitchFamily="18" charset="0"/>
                <a:hlinkClick r:id="rId2"/>
              </a:rPr>
              <a:t>https://eds-s-</a:t>
            </a:r>
            <a:r>
              <a:rPr lang="en-US" sz="5600" dirty="0">
                <a:effectLst/>
                <a:latin typeface="Times New Roman" panose="02020603050405020304" pitchFamily="18" charset="0"/>
              </a:rPr>
              <a:t>	</a:t>
            </a:r>
            <a:r>
              <a:rPr lang="en-US" sz="5600" dirty="0" err="1">
                <a:effectLst/>
                <a:latin typeface="Times New Roman" panose="02020603050405020304" pitchFamily="18" charset="0"/>
              </a:rPr>
              <a:t>ebscohost</a:t>
            </a:r>
            <a:r>
              <a:rPr lang="en-US" sz="5600" dirty="0">
                <a:effectLst/>
                <a:latin typeface="Times New Roman" panose="02020603050405020304" pitchFamily="18" charset="0"/>
              </a:rPr>
              <a:t>-	com.ezproxy.umgc.edu/eds/ebookviewer/ebook/bmxlYmtfXzE3MDMyNTFfX0FO0?sid=0944a961-4fcf-4d8c-9f7f-	367c69d737a9%40redis&amp;vid=0&amp;format=EB&amp;rid=1</a:t>
            </a:r>
          </a:p>
          <a:p>
            <a:pPr marL="457200" indent="-457200">
              <a:lnSpc>
                <a:spcPct val="200000"/>
              </a:lnSpc>
            </a:pPr>
            <a:r>
              <a:rPr lang="en-US" sz="5600" dirty="0">
                <a:effectLst/>
                <a:latin typeface="Times New Roman" panose="02020603050405020304" pitchFamily="18" charset="0"/>
              </a:rPr>
              <a:t>monday.com. (2023, January 1). </a:t>
            </a:r>
            <a:r>
              <a:rPr lang="en-US" sz="5600" i="1" dirty="0">
                <a:effectLst/>
                <a:latin typeface="Times New Roman" panose="02020603050405020304" pitchFamily="18" charset="0"/>
              </a:rPr>
              <a:t>What is project integration management in 2022?</a:t>
            </a:r>
            <a:r>
              <a:rPr lang="en-US" sz="5600" dirty="0">
                <a:effectLst/>
                <a:latin typeface="Times New Roman" panose="02020603050405020304" pitchFamily="18" charset="0"/>
              </a:rPr>
              <a:t> Monday.com Blog. 	</a:t>
            </a:r>
            <a:r>
              <a:rPr lang="en-US" sz="5600" dirty="0">
                <a:effectLst/>
                <a:latin typeface="Times New Roman" panose="02020603050405020304" pitchFamily="18" charset="0"/>
                <a:hlinkClick r:id="rId3"/>
              </a:rPr>
              <a:t>https://monday.com/blog/remote-</a:t>
            </a:r>
            <a:r>
              <a:rPr lang="en-US" sz="5600" dirty="0">
                <a:effectLst/>
                <a:latin typeface="Times New Roman" panose="02020603050405020304" pitchFamily="18" charset="0"/>
              </a:rPr>
              <a:t>work/project-integration-management/</a:t>
            </a:r>
          </a:p>
          <a:p>
            <a:pPr marL="457200" indent="-457200">
              <a:lnSpc>
                <a:spcPct val="200000"/>
              </a:lnSpc>
            </a:pPr>
            <a:r>
              <a:rPr lang="en-US" sz="5600" dirty="0">
                <a:effectLst/>
                <a:latin typeface="Times New Roman" panose="02020603050405020304" pitchFamily="18" charset="0"/>
              </a:rPr>
              <a:t>Nance , K., &amp; Howard, C. (n.d.-a). </a:t>
            </a:r>
            <a:r>
              <a:rPr lang="en-US" sz="5600" i="1" dirty="0">
                <a:effectLst/>
                <a:latin typeface="Times New Roman" panose="02020603050405020304" pitchFamily="18" charset="0"/>
              </a:rPr>
              <a:t>Lesson 1 -Week 1_updated</a:t>
            </a:r>
            <a:r>
              <a:rPr lang="en-US" sz="5600" dirty="0">
                <a:effectLst/>
                <a:latin typeface="Times New Roman" panose="02020603050405020304" pitchFamily="18" charset="0"/>
              </a:rPr>
              <a:t>. UMGC. Retrieved June 21, 2023, from 	https://learn.umgc.edu/d2l/le/content/769734/viewContent/30764358/View</a:t>
            </a:r>
          </a:p>
          <a:p>
            <a:pPr marL="457200" indent="-457200">
              <a:lnSpc>
                <a:spcPct val="200000"/>
              </a:lnSpc>
            </a:pPr>
            <a:r>
              <a:rPr lang="en-US" sz="5600" dirty="0">
                <a:effectLst/>
                <a:latin typeface="Times New Roman" panose="02020603050405020304" pitchFamily="18" charset="0"/>
              </a:rPr>
              <a:t>Nance , K., &amp; Howard, C. (n.d.-b). </a:t>
            </a:r>
            <a:r>
              <a:rPr lang="en-US" sz="5600" i="1" dirty="0">
                <a:effectLst/>
                <a:latin typeface="Times New Roman" panose="02020603050405020304" pitchFamily="18" charset="0"/>
              </a:rPr>
              <a:t>Lesson 2</a:t>
            </a:r>
            <a:r>
              <a:rPr lang="en-US" sz="5600" dirty="0">
                <a:effectLst/>
                <a:latin typeface="Times New Roman" panose="02020603050405020304" pitchFamily="18" charset="0"/>
              </a:rPr>
              <a:t>. UMGC. Retrieved June 21, 2023, from 	https://learn.umgc.edu/d2l/le/content/769734/viewContent/30764316/View</a:t>
            </a:r>
          </a:p>
          <a:p>
            <a:endParaRPr lang="en-US" dirty="0"/>
          </a:p>
        </p:txBody>
      </p:sp>
    </p:spTree>
    <p:extLst>
      <p:ext uri="{BB962C8B-B14F-4D97-AF65-F5344CB8AC3E}">
        <p14:creationId xmlns:p14="http://schemas.microsoft.com/office/powerpoint/2010/main" val="2958279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E8991-5693-3318-E3D3-C5718250E741}"/>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57C8D357-0E50-5BEF-5BDE-80C29846C574}"/>
              </a:ext>
            </a:extLst>
          </p:cNvPr>
          <p:cNvSpPr>
            <a:spLocks noGrp="1"/>
          </p:cNvSpPr>
          <p:nvPr>
            <p:ph idx="1"/>
          </p:nvPr>
        </p:nvSpPr>
        <p:spPr/>
        <p:txBody>
          <a:bodyPr>
            <a:normAutofit fontScale="25000" lnSpcReduction="20000"/>
          </a:bodyPr>
          <a:lstStyle/>
          <a:p>
            <a:pPr marL="457200" indent="-457200">
              <a:lnSpc>
                <a:spcPct val="200000"/>
              </a:lnSpc>
            </a:pPr>
            <a:r>
              <a:rPr lang="en-US" sz="5600" dirty="0">
                <a:effectLst/>
                <a:latin typeface="Times New Roman" panose="02020603050405020304" pitchFamily="18" charset="0"/>
              </a:rPr>
              <a:t>Nance , K., &amp; Howard, C. (n.d.-c). </a:t>
            </a:r>
            <a:r>
              <a:rPr lang="en-US" sz="5600" i="1" dirty="0">
                <a:effectLst/>
                <a:latin typeface="Times New Roman" panose="02020603050405020304" pitchFamily="18" charset="0"/>
              </a:rPr>
              <a:t>Lesson 3 - Project Integration Management</a:t>
            </a:r>
            <a:r>
              <a:rPr lang="en-US" sz="5600" dirty="0">
                <a:effectLst/>
                <a:latin typeface="Times New Roman" panose="02020603050405020304" pitchFamily="18" charset="0"/>
              </a:rPr>
              <a:t>. UMGC. Retrieved June 23, 2023, from 	https://learn.umgc.edu/d2l/le/content/769734/viewContent/30764319/View</a:t>
            </a:r>
          </a:p>
          <a:p>
            <a:pPr marL="457200" indent="-457200">
              <a:lnSpc>
                <a:spcPct val="200000"/>
              </a:lnSpc>
            </a:pPr>
            <a:r>
              <a:rPr lang="en-US" sz="5600" dirty="0">
                <a:effectLst/>
                <a:latin typeface="Times New Roman" panose="02020603050405020304" pitchFamily="18" charset="0"/>
              </a:rPr>
              <a:t>Nance , K., &amp; Howard, C. (n.d.-d). </a:t>
            </a:r>
            <a:r>
              <a:rPr lang="en-US" sz="5600" i="1" dirty="0">
                <a:effectLst/>
                <a:latin typeface="Times New Roman" panose="02020603050405020304" pitchFamily="18" charset="0"/>
              </a:rPr>
              <a:t>Lesson 4 - Requirements Management</a:t>
            </a:r>
            <a:r>
              <a:rPr lang="en-US" sz="5600" dirty="0">
                <a:effectLst/>
                <a:latin typeface="Times New Roman" panose="02020603050405020304" pitchFamily="18" charset="0"/>
              </a:rPr>
              <a:t>. UMGC. Retrieved June 25, 2023, from 	https://learn.umgc.edu/d2l/le/content/769734/viewContent/30764319/View</a:t>
            </a:r>
          </a:p>
          <a:p>
            <a:pPr marL="457200" indent="-457200">
              <a:lnSpc>
                <a:spcPct val="200000"/>
              </a:lnSpc>
            </a:pPr>
            <a:r>
              <a:rPr lang="en-US" sz="5600" dirty="0">
                <a:effectLst/>
                <a:latin typeface="Times New Roman" panose="02020603050405020304" pitchFamily="18" charset="0"/>
              </a:rPr>
              <a:t>Nance , K., &amp; Howard, C. (n.d.-e). </a:t>
            </a:r>
            <a:r>
              <a:rPr lang="en-US" sz="5600" i="1" dirty="0">
                <a:effectLst/>
                <a:latin typeface="Times New Roman" panose="02020603050405020304" pitchFamily="18" charset="0"/>
              </a:rPr>
              <a:t>Lesson 5 - Time Management</a:t>
            </a:r>
            <a:r>
              <a:rPr lang="en-US" sz="5600" dirty="0">
                <a:effectLst/>
                <a:latin typeface="Times New Roman" panose="02020603050405020304" pitchFamily="18" charset="0"/>
              </a:rPr>
              <a:t>. UMGC. Retrieved June 25, 2023, from 	https://learn.umgc.edu/d2l/le/content/769734/viewContent/30764319/View</a:t>
            </a:r>
          </a:p>
          <a:p>
            <a:pPr marL="457200" indent="-457200">
              <a:lnSpc>
                <a:spcPct val="200000"/>
              </a:lnSpc>
            </a:pPr>
            <a:r>
              <a:rPr lang="en-US" sz="5600" dirty="0">
                <a:effectLst/>
                <a:latin typeface="Times New Roman" panose="02020603050405020304" pitchFamily="18" charset="0"/>
              </a:rPr>
              <a:t>Newman, R. (n.d.). </a:t>
            </a:r>
            <a:r>
              <a:rPr lang="en-US" sz="5600" i="1" dirty="0">
                <a:effectLst/>
                <a:latin typeface="Times New Roman" panose="02020603050405020304" pitchFamily="18" charset="0"/>
              </a:rPr>
              <a:t>Project Selection Methods: How to Choose the Right Project?</a:t>
            </a:r>
            <a:r>
              <a:rPr lang="en-US" sz="5600" dirty="0">
                <a:effectLst/>
                <a:latin typeface="Times New Roman" panose="02020603050405020304" pitchFamily="18" charset="0"/>
              </a:rPr>
              <a:t> Master of Project Academy Blog; 	blog.masterofproject.com. Retrieved June 25, 2023, from https://blog.masterofproject.com/project-selection-methods/</a:t>
            </a:r>
          </a:p>
          <a:p>
            <a:endParaRPr lang="en-US" dirty="0"/>
          </a:p>
        </p:txBody>
      </p:sp>
    </p:spTree>
    <p:extLst>
      <p:ext uri="{BB962C8B-B14F-4D97-AF65-F5344CB8AC3E}">
        <p14:creationId xmlns:p14="http://schemas.microsoft.com/office/powerpoint/2010/main" val="3088003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B7CB-F8F0-5782-AE1B-FD352990274E}"/>
              </a:ext>
            </a:extLst>
          </p:cNvPr>
          <p:cNvSpPr>
            <a:spLocks noGrp="1"/>
          </p:cNvSpPr>
          <p:nvPr>
            <p:ph type="title"/>
          </p:nvPr>
        </p:nvSpPr>
        <p:spPr/>
        <p:txBody>
          <a:bodyPr/>
          <a:lstStyle/>
          <a:p>
            <a:pPr algn="ctr"/>
            <a:r>
              <a:rPr lang="en-US"/>
              <a:t>Presentation Schedule</a:t>
            </a:r>
            <a:endParaRPr lang="en-US" dirty="0"/>
          </a:p>
        </p:txBody>
      </p:sp>
      <p:graphicFrame>
        <p:nvGraphicFramePr>
          <p:cNvPr id="12" name="Content Placeholder 2">
            <a:extLst>
              <a:ext uri="{FF2B5EF4-FFF2-40B4-BE49-F238E27FC236}">
                <a16:creationId xmlns:a16="http://schemas.microsoft.com/office/drawing/2014/main" id="{CDF3221E-FEC8-ECF0-9F87-05F2C001CE39}"/>
              </a:ext>
            </a:extLst>
          </p:cNvPr>
          <p:cNvGraphicFramePr>
            <a:graphicFrameLocks noGrp="1"/>
          </p:cNvGraphicFramePr>
          <p:nvPr>
            <p:ph idx="1"/>
            <p:extLst>
              <p:ext uri="{D42A27DB-BD31-4B8C-83A1-F6EECF244321}">
                <p14:modId xmlns:p14="http://schemas.microsoft.com/office/powerpoint/2010/main" val="4232499887"/>
              </p:ext>
            </p:extLst>
          </p:nvPr>
        </p:nvGraphicFramePr>
        <p:xfrm>
          <a:off x="1451579" y="2015732"/>
          <a:ext cx="9603275" cy="34506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F1770F2E-7F58-B441-4D76-69709B36014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3181506"/>
      </p:ext>
    </p:extLst>
  </p:cSld>
  <p:clrMapOvr>
    <a:masterClrMapping/>
  </p:clrMapOvr>
  <mc:AlternateContent xmlns:mc="http://schemas.openxmlformats.org/markup-compatibility/2006" xmlns:p14="http://schemas.microsoft.com/office/powerpoint/2010/main">
    <mc:Choice Requires="p14">
      <p:transition spd="slow" p14:dur="2000" advTm="9658"/>
    </mc:Choice>
    <mc:Fallback xmlns="">
      <p:transition spd="slow" advTm="9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E8991-5693-3318-E3D3-C5718250E741}"/>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57C8D357-0E50-5BEF-5BDE-80C29846C574}"/>
              </a:ext>
            </a:extLst>
          </p:cNvPr>
          <p:cNvSpPr>
            <a:spLocks noGrp="1"/>
          </p:cNvSpPr>
          <p:nvPr>
            <p:ph idx="1"/>
          </p:nvPr>
        </p:nvSpPr>
        <p:spPr/>
        <p:txBody>
          <a:bodyPr>
            <a:normAutofit fontScale="25000" lnSpcReduction="20000"/>
          </a:bodyPr>
          <a:lstStyle/>
          <a:p>
            <a:pPr marL="457200" indent="-457200">
              <a:lnSpc>
                <a:spcPct val="200000"/>
              </a:lnSpc>
            </a:pPr>
            <a:r>
              <a:rPr lang="en-US" sz="5600" dirty="0">
                <a:effectLst/>
                <a:latin typeface="Times New Roman" panose="02020603050405020304" pitchFamily="18" charset="0"/>
              </a:rPr>
              <a:t>Olson, D. (2014). </a:t>
            </a:r>
            <a:r>
              <a:rPr lang="en-US" sz="5600" i="1" dirty="0">
                <a:effectLst/>
                <a:latin typeface="Times New Roman" panose="02020603050405020304" pitchFamily="18" charset="0"/>
              </a:rPr>
              <a:t>Information Systems Project Management</a:t>
            </a:r>
            <a:r>
              <a:rPr lang="en-US" sz="5600" dirty="0">
                <a:effectLst/>
                <a:latin typeface="Times New Roman" panose="02020603050405020304" pitchFamily="18" charset="0"/>
              </a:rPr>
              <a:t> (T. </a:t>
            </a:r>
            <a:r>
              <a:rPr lang="en-US" sz="5600" dirty="0" err="1">
                <a:effectLst/>
                <a:latin typeface="Times New Roman" panose="02020603050405020304" pitchFamily="18" charset="0"/>
              </a:rPr>
              <a:t>Kloppenborg</a:t>
            </a:r>
            <a:r>
              <a:rPr lang="en-US" sz="5600" dirty="0">
                <a:effectLst/>
                <a:latin typeface="Times New Roman" panose="02020603050405020304" pitchFamily="18" charset="0"/>
              </a:rPr>
              <a:t>, Ed.). Umgc.edu. 	</a:t>
            </a:r>
            <a:r>
              <a:rPr lang="en-US" sz="5600" dirty="0">
                <a:effectLst/>
                <a:latin typeface="Times New Roman" panose="02020603050405020304" pitchFamily="18" charset="0"/>
                <a:hlinkClick r:id="rId2"/>
              </a:rPr>
              <a:t>http://ezproxy.umgc.edu/login?url=https://search.ebscohost.com/login.aspx?direct=true&amp;db=nlebk&amp;AN=932347&amp;site</a:t>
            </a:r>
            <a:r>
              <a:rPr lang="en-US" sz="5600" dirty="0">
                <a:effectLst/>
                <a:latin typeface="Times New Roman" panose="02020603050405020304" pitchFamily="18" charset="0"/>
              </a:rPr>
              <a:t>	=eds-live&amp;scope=site&amp;profile=edsebook&amp;ebv=EB&amp;ppid=pp_Cover</a:t>
            </a:r>
          </a:p>
          <a:p>
            <a:pPr marL="457200" indent="-457200">
              <a:lnSpc>
                <a:spcPct val="200000"/>
              </a:lnSpc>
            </a:pPr>
            <a:r>
              <a:rPr lang="en-US" sz="5600" dirty="0">
                <a:effectLst/>
                <a:latin typeface="Times New Roman" panose="02020603050405020304" pitchFamily="18" charset="0"/>
              </a:rPr>
              <a:t>Project Management Institute. (2021). A Guide to the Project Management Body of Knowledge (PMBOK® Guide) – Seventh 	Edition and The Standard for Project Management (ENGLISH): Vol. Seventh edition. Project Management Institute. </a:t>
            </a:r>
          </a:p>
          <a:p>
            <a:pPr marL="457200" indent="-457200">
              <a:lnSpc>
                <a:spcPct val="200000"/>
              </a:lnSpc>
            </a:pPr>
            <a:r>
              <a:rPr lang="en-US" sz="5600" dirty="0" err="1">
                <a:effectLst/>
                <a:latin typeface="Times New Roman" panose="02020603050405020304" pitchFamily="18" charset="0"/>
              </a:rPr>
              <a:t>Prosci</a:t>
            </a:r>
            <a:r>
              <a:rPr lang="en-US" sz="5600" dirty="0">
                <a:effectLst/>
                <a:latin typeface="Times New Roman" panose="02020603050405020304" pitchFamily="18" charset="0"/>
              </a:rPr>
              <a:t>. (n.d.). </a:t>
            </a:r>
            <a:r>
              <a:rPr lang="en-US" sz="5600" i="1" dirty="0">
                <a:effectLst/>
                <a:latin typeface="Times New Roman" panose="02020603050405020304" pitchFamily="18" charset="0"/>
              </a:rPr>
              <a:t>Integrating Change Management and Project Management</a:t>
            </a:r>
            <a:r>
              <a:rPr lang="en-US" sz="5600" dirty="0">
                <a:effectLst/>
                <a:latin typeface="Times New Roman" panose="02020603050405020304" pitchFamily="18" charset="0"/>
              </a:rPr>
              <a:t>. Prosci.com. Retrieved June 23, 2023, from 	https://www.prosci.com/resources/articles/integrating-change-management-and-project-management</a:t>
            </a:r>
          </a:p>
          <a:p>
            <a:endParaRPr lang="en-US" dirty="0"/>
          </a:p>
        </p:txBody>
      </p:sp>
    </p:spTree>
    <p:extLst>
      <p:ext uri="{BB962C8B-B14F-4D97-AF65-F5344CB8AC3E}">
        <p14:creationId xmlns:p14="http://schemas.microsoft.com/office/powerpoint/2010/main" val="1901974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E8991-5693-3318-E3D3-C5718250E741}"/>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57C8D357-0E50-5BEF-5BDE-80C29846C574}"/>
              </a:ext>
            </a:extLst>
          </p:cNvPr>
          <p:cNvSpPr>
            <a:spLocks noGrp="1"/>
          </p:cNvSpPr>
          <p:nvPr>
            <p:ph idx="1"/>
          </p:nvPr>
        </p:nvSpPr>
        <p:spPr/>
        <p:txBody>
          <a:bodyPr>
            <a:normAutofit fontScale="47500" lnSpcReduction="20000"/>
          </a:bodyPr>
          <a:lstStyle/>
          <a:p>
            <a:pPr marL="457200" indent="-457200">
              <a:lnSpc>
                <a:spcPct val="200000"/>
              </a:lnSpc>
            </a:pPr>
            <a:r>
              <a:rPr lang="en-US" sz="2500" dirty="0">
                <a:effectLst/>
                <a:latin typeface="Times New Roman" panose="02020603050405020304" pitchFamily="18" charset="0"/>
              </a:rPr>
              <a:t>REI. (n.d.). </a:t>
            </a:r>
            <a:r>
              <a:rPr lang="en-US" sz="2500" i="1" dirty="0">
                <a:effectLst/>
                <a:latin typeface="Times New Roman" panose="02020603050405020304" pitchFamily="18" charset="0"/>
              </a:rPr>
              <a:t>Swiss Army Huntsman Knife</a:t>
            </a:r>
            <a:r>
              <a:rPr lang="en-US" sz="2500" dirty="0">
                <a:effectLst/>
                <a:latin typeface="Times New Roman" panose="02020603050405020304" pitchFamily="18" charset="0"/>
              </a:rPr>
              <a:t>. Rei.com. Retrieved June 21, 2023, from </a:t>
            </a:r>
            <a:r>
              <a:rPr lang="en-US" sz="2500" dirty="0">
                <a:effectLst/>
                <a:latin typeface="Times New Roman" panose="02020603050405020304" pitchFamily="18" charset="0"/>
                <a:hlinkClick r:id="rId2"/>
              </a:rPr>
              <a:t>https://www.rei.com/product/403014/swiss-army-huntsman-</a:t>
            </a:r>
            <a:r>
              <a:rPr lang="en-US" sz="2500" dirty="0">
                <a:effectLst/>
                <a:latin typeface="Times New Roman" panose="02020603050405020304" pitchFamily="18" charset="0"/>
              </a:rPr>
              <a:t>	</a:t>
            </a:r>
            <a:r>
              <a:rPr lang="en-US" sz="2500" dirty="0" err="1">
                <a:effectLst/>
                <a:latin typeface="Times New Roman" panose="02020603050405020304" pitchFamily="18" charset="0"/>
              </a:rPr>
              <a:t>knife?sku</a:t>
            </a:r>
            <a:r>
              <a:rPr lang="en-US" sz="2500" dirty="0">
                <a:effectLst/>
                <a:latin typeface="Times New Roman" panose="02020603050405020304" pitchFamily="18" charset="0"/>
              </a:rPr>
              <a:t>=4030140000&amp;CAWELAID=120217890003760177&amp;CAGPSPN=pla&amp;CAAGID=112374926328&amp;CATCI=</a:t>
            </a:r>
            <a:r>
              <a:rPr lang="en-US" sz="2500" dirty="0" err="1">
                <a:effectLst/>
                <a:latin typeface="Times New Roman" panose="02020603050405020304" pitchFamily="18" charset="0"/>
              </a:rPr>
              <a:t>pla</a:t>
            </a:r>
            <a:r>
              <a:rPr lang="en-US" sz="2500" dirty="0">
                <a:effectLst/>
                <a:latin typeface="Times New Roman" panose="02020603050405020304" pitchFamily="18" charset="0"/>
              </a:rPr>
              <a:t>-	945494567212&amp;cm_mmc=PLA_Google%7C21700000001700551_4030140000%7C92700056586149289%7CNB%7C717000000666919	16&amp;gclid=C	jwKCAjwv8qkBhAnEiwAkY-	aho435GcoUY8xfouKlm3lNGrKU6eTl06P1U8FBOekdu62yuv1iBe7eRoCZIYQAvD_BwE&amp;gclsrc=aw.ds</a:t>
            </a:r>
          </a:p>
          <a:p>
            <a:pPr marL="457200" indent="-457200">
              <a:lnSpc>
                <a:spcPct val="200000"/>
              </a:lnSpc>
            </a:pPr>
            <a:r>
              <a:rPr lang="en-US" sz="2500" dirty="0" err="1">
                <a:effectLst/>
                <a:latin typeface="Times New Roman" panose="02020603050405020304" pitchFamily="18" charset="0"/>
              </a:rPr>
              <a:t>Roseke</a:t>
            </a:r>
            <a:r>
              <a:rPr lang="en-US" sz="2500" dirty="0">
                <a:effectLst/>
                <a:latin typeface="Times New Roman" panose="02020603050405020304" pitchFamily="18" charset="0"/>
              </a:rPr>
              <a:t>, B. (2017, January 31). </a:t>
            </a:r>
            <a:r>
              <a:rPr lang="en-US" sz="2500" i="1" dirty="0">
                <a:effectLst/>
                <a:latin typeface="Times New Roman" panose="02020603050405020304" pitchFamily="18" charset="0"/>
              </a:rPr>
              <a:t>Project Integration Management According to the PMBOK</a:t>
            </a:r>
            <a:r>
              <a:rPr lang="en-US" sz="2500" dirty="0">
                <a:effectLst/>
                <a:latin typeface="Times New Roman" panose="02020603050405020304" pitchFamily="18" charset="0"/>
              </a:rPr>
              <a:t>. Www.projectengineer.net. 	</a:t>
            </a:r>
            <a:r>
              <a:rPr lang="en-US" sz="2500" dirty="0">
                <a:effectLst/>
                <a:latin typeface="Times New Roman" panose="02020603050405020304" pitchFamily="18" charset="0"/>
                <a:hlinkClick r:id="rId3"/>
              </a:rPr>
              <a:t>https://www.projectengineer.net/project-</a:t>
            </a:r>
            <a:r>
              <a:rPr lang="en-US" sz="2500" dirty="0">
                <a:effectLst/>
                <a:latin typeface="Times New Roman" panose="02020603050405020304" pitchFamily="18" charset="0"/>
              </a:rPr>
              <a:t>integration-management-according-to-the-pmbok/#comments</a:t>
            </a:r>
          </a:p>
          <a:p>
            <a:pPr marL="457200" indent="-457200">
              <a:lnSpc>
                <a:spcPct val="200000"/>
              </a:lnSpc>
            </a:pPr>
            <a:r>
              <a:rPr lang="en-US" sz="2500" dirty="0">
                <a:effectLst/>
                <a:latin typeface="Times New Roman" panose="02020603050405020304" pitchFamily="18" charset="0"/>
              </a:rPr>
              <a:t>Saylor.org (n.d.) Chapter 4: Understanding and Meeting Client Expectations in </a:t>
            </a:r>
            <a:r>
              <a:rPr lang="en-US" sz="2500" i="1" dirty="0">
                <a:effectLst/>
                <a:latin typeface="Times New Roman" panose="02020603050405020304" pitchFamily="18" charset="0"/>
              </a:rPr>
              <a:t>Project Management - From Simple to Complex</a:t>
            </a:r>
            <a:r>
              <a:rPr lang="en-US" sz="2500" dirty="0">
                <a:effectLst/>
                <a:latin typeface="Times New Roman" panose="02020603050405020304" pitchFamily="18" charset="0"/>
              </a:rPr>
              <a:t>. pages 103-125 	Retrieved from: http://www.saylor.org/site/textbooks/Project%20Management%20-%20From%20Simple%20to%20Complex.pdf. </a:t>
            </a:r>
          </a:p>
          <a:p>
            <a:endParaRPr lang="en-US" dirty="0"/>
          </a:p>
        </p:txBody>
      </p:sp>
    </p:spTree>
    <p:extLst>
      <p:ext uri="{BB962C8B-B14F-4D97-AF65-F5344CB8AC3E}">
        <p14:creationId xmlns:p14="http://schemas.microsoft.com/office/powerpoint/2010/main" val="7899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E8991-5693-3318-E3D3-C5718250E741}"/>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57C8D357-0E50-5BEF-5BDE-80C29846C574}"/>
              </a:ext>
            </a:extLst>
          </p:cNvPr>
          <p:cNvSpPr>
            <a:spLocks noGrp="1"/>
          </p:cNvSpPr>
          <p:nvPr>
            <p:ph idx="1"/>
          </p:nvPr>
        </p:nvSpPr>
        <p:spPr/>
        <p:txBody>
          <a:bodyPr>
            <a:normAutofit fontScale="25000" lnSpcReduction="20000"/>
          </a:bodyPr>
          <a:lstStyle/>
          <a:p>
            <a:pPr marL="457200" indent="-457200">
              <a:lnSpc>
                <a:spcPct val="200000"/>
              </a:lnSpc>
            </a:pPr>
            <a:r>
              <a:rPr lang="en-US" sz="5600" i="1" dirty="0">
                <a:effectLst/>
                <a:latin typeface="Times New Roman" panose="02020603050405020304" pitchFamily="18" charset="0"/>
              </a:rPr>
              <a:t>Selection of Projects</a:t>
            </a:r>
            <a:r>
              <a:rPr lang="en-US" sz="5600" dirty="0">
                <a:effectLst/>
                <a:latin typeface="Times New Roman" panose="02020603050405020304" pitchFamily="18" charset="0"/>
              </a:rPr>
              <a:t>. (n.d.). W3computing. Retrieved June 25, 2023, from 	https://www.w3computing.com/systemsanalysis/selection-projects/</a:t>
            </a:r>
          </a:p>
          <a:p>
            <a:pPr marL="457200" indent="-457200">
              <a:lnSpc>
                <a:spcPct val="200000"/>
              </a:lnSpc>
            </a:pPr>
            <a:r>
              <a:rPr lang="en-US" sz="5600" dirty="0">
                <a:effectLst/>
                <a:latin typeface="Times New Roman" panose="02020603050405020304" pitchFamily="18" charset="0"/>
              </a:rPr>
              <a:t>Soto, C. (n.d.). </a:t>
            </a:r>
            <a:r>
              <a:rPr lang="en-US" sz="5600" i="1" dirty="0">
                <a:effectLst/>
                <a:latin typeface="Times New Roman" panose="02020603050405020304" pitchFamily="18" charset="0"/>
              </a:rPr>
              <a:t>Project Initiation | The Ultimate Checklist for Initiating Process Group</a:t>
            </a:r>
            <a:r>
              <a:rPr lang="en-US" sz="5600" dirty="0">
                <a:effectLst/>
                <a:latin typeface="Times New Roman" panose="02020603050405020304" pitchFamily="18" charset="0"/>
              </a:rPr>
              <a:t>. Master of Project Academy Blog; 	blog.masterofproject.com. Retrieved June 25, 2023, from https://blog.masterofproject.com/project-initiation/</a:t>
            </a:r>
          </a:p>
          <a:p>
            <a:pPr marL="457200" indent="-457200">
              <a:lnSpc>
                <a:spcPct val="200000"/>
              </a:lnSpc>
            </a:pPr>
            <a:r>
              <a:rPr lang="en-US" sz="5600" dirty="0" err="1">
                <a:effectLst/>
                <a:latin typeface="Times New Roman" panose="02020603050405020304" pitchFamily="18" charset="0"/>
              </a:rPr>
              <a:t>Sushmith</a:t>
            </a:r>
            <a:r>
              <a:rPr lang="en-US" sz="5600" dirty="0">
                <a:effectLst/>
                <a:latin typeface="Times New Roman" panose="02020603050405020304" pitchFamily="18" charset="0"/>
              </a:rPr>
              <a:t>. (2022, September 15). </a:t>
            </a:r>
            <a:r>
              <a:rPr lang="en-US" sz="5600" i="1" dirty="0">
                <a:effectLst/>
                <a:latin typeface="Times New Roman" panose="02020603050405020304" pitchFamily="18" charset="0"/>
              </a:rPr>
              <a:t>Gantt chart - A Complete Beginner’s Guide</a:t>
            </a:r>
            <a:r>
              <a:rPr lang="en-US" sz="5600" dirty="0">
                <a:effectLst/>
                <a:latin typeface="Times New Roman" panose="02020603050405020304" pitchFamily="18" charset="0"/>
              </a:rPr>
              <a:t>. Sprintzeal.com. 	https://www.sprintzeal.com/blog/gantt-charts</a:t>
            </a:r>
          </a:p>
          <a:p>
            <a:endParaRPr lang="en-US" dirty="0"/>
          </a:p>
        </p:txBody>
      </p:sp>
    </p:spTree>
    <p:extLst>
      <p:ext uri="{BB962C8B-B14F-4D97-AF65-F5344CB8AC3E}">
        <p14:creationId xmlns:p14="http://schemas.microsoft.com/office/powerpoint/2010/main" val="3184516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E8991-5693-3318-E3D3-C5718250E741}"/>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57C8D357-0E50-5BEF-5BDE-80C29846C574}"/>
              </a:ext>
            </a:extLst>
          </p:cNvPr>
          <p:cNvSpPr>
            <a:spLocks noGrp="1"/>
          </p:cNvSpPr>
          <p:nvPr>
            <p:ph idx="1"/>
          </p:nvPr>
        </p:nvSpPr>
        <p:spPr/>
        <p:txBody>
          <a:bodyPr>
            <a:normAutofit/>
          </a:bodyPr>
          <a:lstStyle/>
          <a:p>
            <a:pPr marL="457200" indent="-457200">
              <a:lnSpc>
                <a:spcPct val="200000"/>
              </a:lnSpc>
            </a:pPr>
            <a:r>
              <a:rPr lang="en-US" sz="1400" dirty="0">
                <a:effectLst/>
                <a:latin typeface="Times New Roman" panose="02020603050405020304" pitchFamily="18" charset="0"/>
              </a:rPr>
              <a:t>Tech Agilist. (2020, September 22). </a:t>
            </a:r>
            <a:r>
              <a:rPr lang="en-US" sz="1400" i="1" dirty="0">
                <a:effectLst/>
                <a:latin typeface="Times New Roman" panose="02020603050405020304" pitchFamily="18" charset="0"/>
              </a:rPr>
              <a:t>Agile Scope Creep with Examples</a:t>
            </a:r>
            <a:r>
              <a:rPr lang="en-US" sz="1400" dirty="0">
                <a:effectLst/>
                <a:latin typeface="Times New Roman" panose="02020603050405020304" pitchFamily="18" charset="0"/>
              </a:rPr>
              <a:t>. Tech Agilist. 	https://www.techagilist.com/agile/scrum/agile-scope-creep-with-examples/</a:t>
            </a:r>
          </a:p>
          <a:p>
            <a:pPr marL="457200" indent="-457200">
              <a:lnSpc>
                <a:spcPct val="200000"/>
              </a:lnSpc>
            </a:pPr>
            <a:r>
              <a:rPr lang="en-US" sz="1400" dirty="0" err="1">
                <a:effectLst/>
                <a:latin typeface="Times New Roman" panose="02020603050405020304" pitchFamily="18" charset="0"/>
              </a:rPr>
              <a:t>Vinsys</a:t>
            </a:r>
            <a:r>
              <a:rPr lang="en-US" sz="1400" dirty="0">
                <a:effectLst/>
                <a:latin typeface="Times New Roman" panose="02020603050405020304" pitchFamily="18" charset="0"/>
              </a:rPr>
              <a:t>. (2020, March 7). </a:t>
            </a:r>
            <a:r>
              <a:rPr lang="en-US" sz="1400" i="1" dirty="0">
                <a:effectLst/>
                <a:latin typeface="Times New Roman" panose="02020603050405020304" pitchFamily="18" charset="0"/>
              </a:rPr>
              <a:t>Roles and Responsibilities of a Project Manager</a:t>
            </a:r>
            <a:r>
              <a:rPr lang="en-US" sz="1400" dirty="0">
                <a:effectLst/>
                <a:latin typeface="Times New Roman" panose="02020603050405020304" pitchFamily="18" charset="0"/>
              </a:rPr>
              <a:t>. </a:t>
            </a:r>
            <a:r>
              <a:rPr lang="en-US" sz="1400" dirty="0" err="1">
                <a:effectLst/>
                <a:latin typeface="Times New Roman" panose="02020603050405020304" pitchFamily="18" charset="0"/>
              </a:rPr>
              <a:t>Vinsys</a:t>
            </a:r>
            <a:r>
              <a:rPr lang="en-US" sz="1400" dirty="0">
                <a:effectLst/>
                <a:latin typeface="Times New Roman" panose="02020603050405020304" pitchFamily="18" charset="0"/>
              </a:rPr>
              <a:t>. 	</a:t>
            </a:r>
            <a:r>
              <a:rPr lang="en-US" sz="1400" dirty="0">
                <a:effectLst/>
                <a:latin typeface="Times New Roman" panose="02020603050405020304" pitchFamily="18" charset="0"/>
                <a:hlinkClick r:id="rId2"/>
              </a:rPr>
              <a:t>https://www.vinsys.com/blog/what-are-	the-important-roles-and-responsibilities-of-a-project-</a:t>
            </a:r>
            <a:r>
              <a:rPr lang="en-US" sz="1400" dirty="0">
                <a:effectLst/>
                <a:latin typeface="Times New Roman" panose="02020603050405020304" pitchFamily="18" charset="0"/>
              </a:rPr>
              <a:t>manager/</a:t>
            </a:r>
          </a:p>
          <a:p>
            <a:endParaRPr lang="en-US" dirty="0"/>
          </a:p>
        </p:txBody>
      </p:sp>
    </p:spTree>
    <p:extLst>
      <p:ext uri="{BB962C8B-B14F-4D97-AF65-F5344CB8AC3E}">
        <p14:creationId xmlns:p14="http://schemas.microsoft.com/office/powerpoint/2010/main" val="3125043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8">
            <a:extLst>
              <a:ext uri="{FF2B5EF4-FFF2-40B4-BE49-F238E27FC236}">
                <a16:creationId xmlns:a16="http://schemas.microsoft.com/office/drawing/2014/main" id="{84C75E2B-CACA-478C-B26B-182AF87A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0" name="Picture 10">
            <a:extLst>
              <a:ext uri="{FF2B5EF4-FFF2-40B4-BE49-F238E27FC236}">
                <a16:creationId xmlns:a16="http://schemas.microsoft.com/office/drawing/2014/main" id="{50FF2874-547C-4D14-9E18-28B19002FB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12">
            <a:extLst>
              <a:ext uri="{FF2B5EF4-FFF2-40B4-BE49-F238E27FC236}">
                <a16:creationId xmlns:a16="http://schemas.microsoft.com/office/drawing/2014/main" id="{36CF827D-A163-47F7-BD87-34EB4FA7D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4">
            <a:extLst>
              <a:ext uri="{FF2B5EF4-FFF2-40B4-BE49-F238E27FC236}">
                <a16:creationId xmlns:a16="http://schemas.microsoft.com/office/drawing/2014/main" id="{D299D9A9-1DA8-433D-A9BC-FB48D93D4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3" name="Rectangle 16">
            <a:extLst>
              <a:ext uri="{FF2B5EF4-FFF2-40B4-BE49-F238E27FC236}">
                <a16:creationId xmlns:a16="http://schemas.microsoft.com/office/drawing/2014/main" id="{593D0D1F-C0CE-416A-883C-BF1E03F63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8">
            <a:extLst>
              <a:ext uri="{FF2B5EF4-FFF2-40B4-BE49-F238E27FC236}">
                <a16:creationId xmlns:a16="http://schemas.microsoft.com/office/drawing/2014/main" id="{94BB6862-3393-46CC-9A80-E400B3206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4D99EE7-3D45-F5A4-E750-AE9BC6F7B9C3}"/>
              </a:ext>
            </a:extLst>
          </p:cNvPr>
          <p:cNvSpPr>
            <a:spLocks noGrp="1"/>
          </p:cNvSpPr>
          <p:nvPr>
            <p:ph type="title"/>
          </p:nvPr>
        </p:nvSpPr>
        <p:spPr>
          <a:xfrm>
            <a:off x="254350" y="1474970"/>
            <a:ext cx="3289254" cy="3360911"/>
          </a:xfrm>
        </p:spPr>
        <p:txBody>
          <a:bodyPr vert="horz" lIns="91440" tIns="45720" rIns="91440" bIns="45720" rtlCol="0" anchor="ctr">
            <a:normAutofit/>
          </a:bodyPr>
          <a:lstStyle/>
          <a:p>
            <a:pPr algn="ctr"/>
            <a:r>
              <a:rPr lang="en-US" sz="3800" dirty="0"/>
              <a:t>Summary of Findings</a:t>
            </a:r>
          </a:p>
        </p:txBody>
      </p:sp>
      <p:grpSp>
        <p:nvGrpSpPr>
          <p:cNvPr id="35" name="Group 20">
            <a:extLst>
              <a:ext uri="{FF2B5EF4-FFF2-40B4-BE49-F238E27FC236}">
                <a16:creationId xmlns:a16="http://schemas.microsoft.com/office/drawing/2014/main" id="{ECD36A4A-123D-46E3-8A64-13B8B3F019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8" y="482170"/>
            <a:ext cx="7560115" cy="5149101"/>
            <a:chOff x="7463258" y="583365"/>
            <a:chExt cx="7560115" cy="5181928"/>
          </a:xfrm>
        </p:grpSpPr>
        <p:sp>
          <p:nvSpPr>
            <p:cNvPr id="36" name="Rectangle 21">
              <a:extLst>
                <a:ext uri="{FF2B5EF4-FFF2-40B4-BE49-F238E27FC236}">
                  <a16:creationId xmlns:a16="http://schemas.microsoft.com/office/drawing/2014/main" id="{612E2361-DAF1-4420-BBBD-218F4138E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22">
              <a:extLst>
                <a:ext uri="{FF2B5EF4-FFF2-40B4-BE49-F238E27FC236}">
                  <a16:creationId xmlns:a16="http://schemas.microsoft.com/office/drawing/2014/main" id="{1D6F994B-14BC-49BA-B34D-17DF3069A4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2">
            <a:extLst>
              <a:ext uri="{FF2B5EF4-FFF2-40B4-BE49-F238E27FC236}">
                <a16:creationId xmlns:a16="http://schemas.microsoft.com/office/drawing/2014/main" id="{C42FEA8B-125B-51D4-4704-9EAF38B10C36}"/>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4618373" y="1262978"/>
            <a:ext cx="6282918" cy="35729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4">
            <a:extLst>
              <a:ext uri="{FF2B5EF4-FFF2-40B4-BE49-F238E27FC236}">
                <a16:creationId xmlns:a16="http://schemas.microsoft.com/office/drawing/2014/main" id="{55EC7096-D0A6-471D-AE28-B68D70388E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9" name="Straight Connector 26">
            <a:extLst>
              <a:ext uri="{FF2B5EF4-FFF2-40B4-BE49-F238E27FC236}">
                <a16:creationId xmlns:a16="http://schemas.microsoft.com/office/drawing/2014/main" id="{2E98EB88-99B6-483D-B203-0D5D631005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8FEBE7B-95BD-BC2C-5608-899A470AE206}"/>
              </a:ext>
            </a:extLst>
          </p:cNvPr>
          <p:cNvSpPr txBox="1"/>
          <p:nvPr/>
        </p:nvSpPr>
        <p:spPr>
          <a:xfrm>
            <a:off x="3976460" y="5631222"/>
            <a:ext cx="7560114" cy="357290"/>
          </a:xfrm>
          <a:prstGeom prst="rect">
            <a:avLst/>
          </a:prstGeom>
          <a:solidFill>
            <a:srgbClr val="000000">
              <a:alpha val="50000"/>
            </a:srgbClr>
          </a:solidFill>
          <a:ln>
            <a:noFill/>
          </a:ln>
        </p:spPr>
        <p:txBody>
          <a:bodyPr wrap="square" rtlCol="0">
            <a:noAutofit/>
          </a:bodyPr>
          <a:lstStyle/>
          <a:p>
            <a:pPr algn="ctr">
              <a:spcAft>
                <a:spcPts val="600"/>
              </a:spcAft>
            </a:pPr>
            <a:r>
              <a:rPr lang="en-US" sz="1300" dirty="0">
                <a:solidFill>
                  <a:srgbClr val="FFFFFF"/>
                </a:solidFill>
              </a:rPr>
              <a:t>(Krigsman, 2009)</a:t>
            </a:r>
          </a:p>
        </p:txBody>
      </p:sp>
      <p:pic>
        <p:nvPicPr>
          <p:cNvPr id="7" name="Audio 6">
            <a:hlinkClick r:id="" action="ppaction://media"/>
            <a:extLst>
              <a:ext uri="{FF2B5EF4-FFF2-40B4-BE49-F238E27FC236}">
                <a16:creationId xmlns:a16="http://schemas.microsoft.com/office/drawing/2014/main" id="{21D6D699-13BB-5584-7E39-891DF795CAF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mc:AlternateContent xmlns:mc="http://schemas.openxmlformats.org/markup-compatibility/2006" xmlns:p14="http://schemas.microsoft.com/office/powerpoint/2010/main">
        <mc:Choice Requires="p14">
          <p:contentPart p14:bwMode="auto" r:id="rId8">
            <p14:nvContentPartPr>
              <p14:cNvPr id="188" name="Ink 187">
                <a:extLst>
                  <a:ext uri="{FF2B5EF4-FFF2-40B4-BE49-F238E27FC236}">
                    <a16:creationId xmlns:a16="http://schemas.microsoft.com/office/drawing/2014/main" id="{337F68C7-0021-F1CE-F2C8-2468CEAEF583}"/>
                  </a:ext>
                </a:extLst>
              </p14:cNvPr>
              <p14:cNvContentPartPr/>
              <p14:nvPr/>
            </p14:nvContentPartPr>
            <p14:xfrm>
              <a:off x="10916640" y="5727960"/>
              <a:ext cx="134640" cy="11520"/>
            </p14:xfrm>
          </p:contentPart>
        </mc:Choice>
        <mc:Fallback xmlns="">
          <p:pic>
            <p:nvPicPr>
              <p:cNvPr id="188" name="Ink 187">
                <a:extLst>
                  <a:ext uri="{FF2B5EF4-FFF2-40B4-BE49-F238E27FC236}">
                    <a16:creationId xmlns:a16="http://schemas.microsoft.com/office/drawing/2014/main" id="{337F68C7-0021-F1CE-F2C8-2468CEAEF583}"/>
                  </a:ext>
                </a:extLst>
              </p:cNvPr>
              <p:cNvPicPr/>
              <p:nvPr/>
            </p:nvPicPr>
            <p:blipFill>
              <a:blip r:embed="rId9"/>
              <a:stretch>
                <a:fillRect/>
              </a:stretch>
            </p:blipFill>
            <p:spPr>
              <a:xfrm>
                <a:off x="10907280" y="5718600"/>
                <a:ext cx="153360" cy="30240"/>
              </a:xfrm>
              <a:prstGeom prst="rect">
                <a:avLst/>
              </a:prstGeom>
            </p:spPr>
          </p:pic>
        </mc:Fallback>
      </mc:AlternateContent>
    </p:spTree>
    <p:extLst>
      <p:ext uri="{BB962C8B-B14F-4D97-AF65-F5344CB8AC3E}">
        <p14:creationId xmlns:p14="http://schemas.microsoft.com/office/powerpoint/2010/main" val="1242338746"/>
      </p:ext>
    </p:extLst>
  </p:cSld>
  <p:clrMapOvr>
    <a:masterClrMapping/>
  </p:clrMapOvr>
  <mc:AlternateContent xmlns:mc="http://schemas.openxmlformats.org/markup-compatibility/2006" xmlns:p14="http://schemas.microsoft.com/office/powerpoint/2010/main">
    <mc:Choice Requires="p14">
      <p:transition spd="slow" p14:dur="2000" advTm="98807"/>
    </mc:Choice>
    <mc:Fallback xmlns="">
      <p:transition spd="slow" advTm="98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A4E7-C15C-98B8-9A59-777EA74AF981}"/>
              </a:ext>
            </a:extLst>
          </p:cNvPr>
          <p:cNvSpPr>
            <a:spLocks noGrp="1"/>
          </p:cNvSpPr>
          <p:nvPr>
            <p:ph type="title"/>
          </p:nvPr>
        </p:nvSpPr>
        <p:spPr/>
        <p:txBody>
          <a:bodyPr/>
          <a:lstStyle/>
          <a:p>
            <a:pPr algn="ctr"/>
            <a:r>
              <a:rPr lang="en-US" dirty="0">
                <a:solidFill>
                  <a:schemeClr val="tx1"/>
                </a:solidFill>
              </a:rPr>
              <a:t>Topics</a:t>
            </a:r>
          </a:p>
        </p:txBody>
      </p:sp>
      <p:graphicFrame>
        <p:nvGraphicFramePr>
          <p:cNvPr id="10" name="Content Placeholder 2">
            <a:extLst>
              <a:ext uri="{FF2B5EF4-FFF2-40B4-BE49-F238E27FC236}">
                <a16:creationId xmlns:a16="http://schemas.microsoft.com/office/drawing/2014/main" id="{2B95E9D4-6DCF-BD2F-1648-3CA5F5A8A27F}"/>
              </a:ext>
            </a:extLst>
          </p:cNvPr>
          <p:cNvGraphicFramePr>
            <a:graphicFrameLocks noGrp="1"/>
          </p:cNvGraphicFramePr>
          <p:nvPr>
            <p:ph idx="1"/>
            <p:extLst>
              <p:ext uri="{D42A27DB-BD31-4B8C-83A1-F6EECF244321}">
                <p14:modId xmlns:p14="http://schemas.microsoft.com/office/powerpoint/2010/main" val="2519576671"/>
              </p:ext>
            </p:extLst>
          </p:nvPr>
        </p:nvGraphicFramePr>
        <p:xfrm>
          <a:off x="231493" y="1853754"/>
          <a:ext cx="11806177" cy="40261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2" name="Audio 71">
            <a:hlinkClick r:id="" action="ppaction://media"/>
            <a:extLst>
              <a:ext uri="{FF2B5EF4-FFF2-40B4-BE49-F238E27FC236}">
                <a16:creationId xmlns:a16="http://schemas.microsoft.com/office/drawing/2014/main" id="{DC51B481-E678-6B03-BE8C-EE9A2727159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4512807"/>
      </p:ext>
    </p:extLst>
  </p:cSld>
  <p:clrMapOvr>
    <a:masterClrMapping/>
  </p:clrMapOvr>
  <mc:AlternateContent xmlns:mc="http://schemas.openxmlformats.org/markup-compatibility/2006" xmlns:p14="http://schemas.microsoft.com/office/powerpoint/2010/main">
    <mc:Choice Requires="p14">
      <p:transition spd="slow" p14:dur="2000" advTm="17767"/>
    </mc:Choice>
    <mc:Fallback xmlns="">
      <p:transition spd="slow" advTm="1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D12E-56E4-D327-0B18-C8AB0A61B553}"/>
              </a:ext>
            </a:extLst>
          </p:cNvPr>
          <p:cNvSpPr>
            <a:spLocks noGrp="1"/>
          </p:cNvSpPr>
          <p:nvPr>
            <p:ph type="title"/>
          </p:nvPr>
        </p:nvSpPr>
        <p:spPr/>
        <p:txBody>
          <a:bodyPr/>
          <a:lstStyle/>
          <a:p>
            <a:pPr algn="ctr"/>
            <a:r>
              <a:rPr lang="en-US" dirty="0">
                <a:solidFill>
                  <a:schemeClr val="tx1"/>
                </a:solidFill>
              </a:rPr>
              <a:t>IT Project Management</a:t>
            </a:r>
            <a:br>
              <a:rPr lang="en-US" dirty="0">
                <a:solidFill>
                  <a:schemeClr val="tx1"/>
                </a:solidFill>
              </a:rPr>
            </a:br>
            <a:endParaRPr lang="en-US" dirty="0">
              <a:solidFill>
                <a:schemeClr val="tx1"/>
              </a:solidFill>
            </a:endParaRPr>
          </a:p>
        </p:txBody>
      </p:sp>
      <p:sp>
        <p:nvSpPr>
          <p:cNvPr id="4" name="Content Placeholder 3">
            <a:extLst>
              <a:ext uri="{FF2B5EF4-FFF2-40B4-BE49-F238E27FC236}">
                <a16:creationId xmlns:a16="http://schemas.microsoft.com/office/drawing/2014/main" id="{C4D50B74-E601-0856-8567-F375071100A6}"/>
              </a:ext>
            </a:extLst>
          </p:cNvPr>
          <p:cNvSpPr>
            <a:spLocks noGrp="1"/>
          </p:cNvSpPr>
          <p:nvPr>
            <p:ph idx="1"/>
          </p:nvPr>
        </p:nvSpPr>
        <p:spPr/>
        <p:txBody>
          <a:bodyPr>
            <a:normAutofit/>
          </a:bodyPr>
          <a:lstStyle/>
          <a:p>
            <a:pPr>
              <a:lnSpc>
                <a:spcPct val="107000"/>
              </a:lnSpc>
              <a:spcBef>
                <a:spcPts val="0"/>
              </a:spcBef>
              <a:buClrTx/>
            </a:pPr>
            <a:r>
              <a:rPr lang="en-US" kern="100" dirty="0">
                <a:effectLst/>
                <a:latin typeface="Calibri" panose="020F0502020204030204" pitchFamily="34" charset="0"/>
                <a:ea typeface="Calibri" panose="020F0502020204030204" pitchFamily="34" charset="0"/>
                <a:cs typeface="Times New Roman" panose="02020603050405020304" pitchFamily="18" charset="0"/>
              </a:rPr>
              <a:t>How does IT Project Management differ from other types of project management?</a:t>
            </a:r>
          </a:p>
          <a:p>
            <a:pPr marL="342900" marR="0" lvl="0" indent="-342900">
              <a:lnSpc>
                <a:spcPct val="107000"/>
              </a:lnSpc>
              <a:spcBef>
                <a:spcPts val="0"/>
              </a:spcBef>
              <a:spcAft>
                <a:spcPts val="0"/>
              </a:spcAft>
              <a:buFont typeface="Symbol" panose="05050102010706020507" pitchFamily="18" charset="2"/>
              <a:buChar cha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r>
              <a:rPr lang="en-US" kern="100" dirty="0">
                <a:effectLst/>
                <a:latin typeface="Calibri" panose="020F0502020204030204" pitchFamily="34" charset="0"/>
                <a:ea typeface="Calibri" panose="020F0502020204030204" pitchFamily="34" charset="0"/>
                <a:cs typeface="Times New Roman" panose="02020603050405020304" pitchFamily="18" charset="0"/>
              </a:rPr>
              <a:t>Answer:</a:t>
            </a:r>
          </a:p>
          <a:p>
            <a:pPr marL="0" indent="0">
              <a:lnSpc>
                <a:spcPct val="107000"/>
              </a:lnSpc>
              <a:spcBef>
                <a:spcPts val="0"/>
              </a:spcBef>
              <a:spcAft>
                <a:spcPts val="800"/>
              </a:spcAft>
              <a:buNone/>
            </a:pPr>
            <a:r>
              <a:rPr lang="en-US" kern="100" dirty="0">
                <a:effectLst/>
                <a:latin typeface="Calibri" panose="020F0502020204030204" pitchFamily="34" charset="0"/>
                <a:ea typeface="Calibri" panose="020F0502020204030204" pitchFamily="34" charset="0"/>
                <a:cs typeface="Times New Roman" panose="02020603050405020304" pitchFamily="18" charset="0"/>
              </a:rPr>
              <a:t>IT Projects are more flexible in their scope and therefore they require an even greater level of management skill to successfully complete compared to non-IT projects (Nance &amp; Howard, n.d.-a).</a:t>
            </a:r>
          </a:p>
          <a:p>
            <a:pPr marL="0" marR="0" lvl="0" indent="0">
              <a:lnSpc>
                <a:spcPct val="107000"/>
              </a:lnSpc>
              <a:spcBef>
                <a:spcPts val="0"/>
              </a:spcBef>
              <a:spcAft>
                <a:spcPts val="800"/>
              </a:spcAft>
              <a:buNone/>
            </a:pPr>
            <a:endParaRPr lang="en-US" dirty="0"/>
          </a:p>
        </p:txBody>
      </p:sp>
      <p:pic>
        <p:nvPicPr>
          <p:cNvPr id="13" name="Audio 12">
            <a:hlinkClick r:id="" action="ppaction://media"/>
            <a:extLst>
              <a:ext uri="{FF2B5EF4-FFF2-40B4-BE49-F238E27FC236}">
                <a16:creationId xmlns:a16="http://schemas.microsoft.com/office/drawing/2014/main" id="{BD5CBDE4-9EB4-0B93-6BED-0058F7ECF69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412865"/>
      </p:ext>
    </p:extLst>
  </p:cSld>
  <p:clrMapOvr>
    <a:masterClrMapping/>
  </p:clrMapOvr>
  <mc:AlternateContent xmlns:mc="http://schemas.openxmlformats.org/markup-compatibility/2006" xmlns:p14="http://schemas.microsoft.com/office/powerpoint/2010/main">
    <mc:Choice Requires="p14">
      <p:transition spd="slow" p14:dur="2000" advTm="15652"/>
    </mc:Choice>
    <mc:Fallback xmlns="">
      <p:transition spd="slow" advTm="1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D12E-56E4-D327-0B18-C8AB0A61B553}"/>
              </a:ext>
            </a:extLst>
          </p:cNvPr>
          <p:cNvSpPr>
            <a:spLocks noGrp="1"/>
          </p:cNvSpPr>
          <p:nvPr>
            <p:ph type="title"/>
          </p:nvPr>
        </p:nvSpPr>
        <p:spPr/>
        <p:txBody>
          <a:bodyPr/>
          <a:lstStyle/>
          <a:p>
            <a:pPr algn="ctr"/>
            <a:r>
              <a:rPr lang="en-US">
                <a:solidFill>
                  <a:schemeClr val="tx1"/>
                </a:solidFill>
              </a:rPr>
              <a:t>IT Project Management’s Challenge</a:t>
            </a:r>
            <a:br>
              <a:rPr lang="en-US">
                <a:solidFill>
                  <a:schemeClr val="tx1"/>
                </a:solidFill>
              </a:rPr>
            </a:br>
            <a:endParaRPr lang="en-US" dirty="0">
              <a:solidFill>
                <a:schemeClr val="tx1"/>
              </a:solidFill>
            </a:endParaRPr>
          </a:p>
        </p:txBody>
      </p:sp>
      <p:pic>
        <p:nvPicPr>
          <p:cNvPr id="1026" name="Picture 2">
            <a:extLst>
              <a:ext uri="{FF2B5EF4-FFF2-40B4-BE49-F238E27FC236}">
                <a16:creationId xmlns:a16="http://schemas.microsoft.com/office/drawing/2014/main" id="{5C9DCCF2-D58E-93A3-0A52-CA0E3C4C4089}"/>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413421" y="2021367"/>
            <a:ext cx="6132689" cy="34496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40CB97-DC42-00B3-BF65-E61FEE26E6B2}"/>
              </a:ext>
            </a:extLst>
          </p:cNvPr>
          <p:cNvSpPr txBox="1"/>
          <p:nvPr/>
        </p:nvSpPr>
        <p:spPr>
          <a:xfrm>
            <a:off x="7487728" y="5471005"/>
            <a:ext cx="1984076" cy="369332"/>
          </a:xfrm>
          <a:prstGeom prst="rect">
            <a:avLst/>
          </a:prstGeom>
          <a:noFill/>
        </p:spPr>
        <p:txBody>
          <a:bodyPr wrap="square" rtlCol="0">
            <a:spAutoFit/>
          </a:bodyPr>
          <a:lstStyle/>
          <a:p>
            <a:r>
              <a:rPr lang="en-US"/>
              <a:t>(Tech Agilist, 2020)</a:t>
            </a:r>
            <a:endParaRPr lang="en-US" dirty="0"/>
          </a:p>
        </p:txBody>
      </p:sp>
      <p:sp>
        <p:nvSpPr>
          <p:cNvPr id="4" name="TextBox 3">
            <a:extLst>
              <a:ext uri="{FF2B5EF4-FFF2-40B4-BE49-F238E27FC236}">
                <a16:creationId xmlns:a16="http://schemas.microsoft.com/office/drawing/2014/main" id="{0CDCD62B-CE30-7675-DE69-D7E307F21152}"/>
              </a:ext>
            </a:extLst>
          </p:cNvPr>
          <p:cNvSpPr txBox="1"/>
          <p:nvPr/>
        </p:nvSpPr>
        <p:spPr>
          <a:xfrm>
            <a:off x="577516" y="2273967"/>
            <a:ext cx="3950096" cy="3416320"/>
          </a:xfrm>
          <a:prstGeom prst="rect">
            <a:avLst/>
          </a:prstGeom>
          <a:noFill/>
        </p:spPr>
        <p:txBody>
          <a:bodyPr wrap="square" rtlCol="0">
            <a:spAutoFit/>
          </a:bodyPr>
          <a:lstStyle/>
          <a:p>
            <a:pPr marL="285750" indent="-285750">
              <a:buFont typeface="Arial" panose="020B0604020202020204" pitchFamily="34" charset="0"/>
              <a:buChar char="•"/>
            </a:pPr>
            <a:r>
              <a:rPr lang="en-US" dirty="0"/>
              <a:t>Scope creep refers to changes in project deliverables after the requirements analysis phase, without accounting for the changes’ effect on project cost and timeline (Project Management Institute, 2021; Olson, 2014).</a:t>
            </a: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r>
              <a:rPr lang="en-US" dirty="0"/>
              <a:t>Managing scope creep is essential to complete IT projects on time and within budget.</a:t>
            </a:r>
          </a:p>
        </p:txBody>
      </p:sp>
      <p:pic>
        <p:nvPicPr>
          <p:cNvPr id="7" name="Audio 6">
            <a:hlinkClick r:id="" action="ppaction://media"/>
            <a:extLst>
              <a:ext uri="{FF2B5EF4-FFF2-40B4-BE49-F238E27FC236}">
                <a16:creationId xmlns:a16="http://schemas.microsoft.com/office/drawing/2014/main" id="{F4903C0B-3AFF-CBC4-B269-171C1532D47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3834583"/>
      </p:ext>
    </p:extLst>
  </p:cSld>
  <p:clrMapOvr>
    <a:masterClrMapping/>
  </p:clrMapOvr>
  <mc:AlternateContent xmlns:mc="http://schemas.openxmlformats.org/markup-compatibility/2006" xmlns:p14="http://schemas.microsoft.com/office/powerpoint/2010/main">
    <mc:Choice Requires="p14">
      <p:transition spd="slow" p14:dur="2000" advTm="21310"/>
    </mc:Choice>
    <mc:Fallback xmlns="">
      <p:transition spd="slow" advTm="2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3FBF-A847-6A3A-12F9-D334D8A1A419}"/>
              </a:ext>
            </a:extLst>
          </p:cNvPr>
          <p:cNvSpPr>
            <a:spLocks noGrp="1"/>
          </p:cNvSpPr>
          <p:nvPr>
            <p:ph type="title"/>
          </p:nvPr>
        </p:nvSpPr>
        <p:spPr>
          <a:xfrm>
            <a:off x="1451579" y="804519"/>
            <a:ext cx="9603275" cy="1049235"/>
          </a:xfrm>
        </p:spPr>
        <p:txBody>
          <a:bodyPr>
            <a:normAutofit/>
          </a:bodyPr>
          <a:lstStyle/>
          <a:p>
            <a:pPr algn="ctr"/>
            <a:r>
              <a:rPr lang="en-US" dirty="0"/>
              <a:t>IT project management – failure rates</a:t>
            </a:r>
          </a:p>
        </p:txBody>
      </p:sp>
      <p:sp>
        <p:nvSpPr>
          <p:cNvPr id="3" name="Content Placeholder 2">
            <a:extLst>
              <a:ext uri="{FF2B5EF4-FFF2-40B4-BE49-F238E27FC236}">
                <a16:creationId xmlns:a16="http://schemas.microsoft.com/office/drawing/2014/main" id="{32D2BF45-3411-4BEB-A919-BD023CDC3D72}"/>
              </a:ext>
            </a:extLst>
          </p:cNvPr>
          <p:cNvSpPr>
            <a:spLocks noGrp="1"/>
          </p:cNvSpPr>
          <p:nvPr>
            <p:ph idx="1"/>
          </p:nvPr>
        </p:nvSpPr>
        <p:spPr>
          <a:xfrm>
            <a:off x="1451579" y="2015734"/>
            <a:ext cx="4496639" cy="4117211"/>
          </a:xfrm>
        </p:spPr>
        <p:txBody>
          <a:bodyPr>
            <a:normAutofit/>
          </a:bodyPr>
          <a:lstStyle/>
          <a:p>
            <a:pPr marL="342900" marR="0" lvl="0" indent="-342900">
              <a:lnSpc>
                <a:spcPct val="110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“Only 40% of projects at IBM meet the company's three key goals – schedule, budget, and quality.” (Andriole, 2020).</a:t>
            </a:r>
          </a:p>
          <a:p>
            <a:pPr marL="342900" marR="0" lvl="0" indent="-342900">
              <a:lnSpc>
                <a:spcPct val="110000"/>
              </a:lnSpc>
              <a:spcBef>
                <a:spcPts val="0"/>
              </a:spcBef>
              <a:spcAft>
                <a:spcPts val="0"/>
              </a:spcAft>
              <a:buFont typeface="Symbol" panose="05050102010706020507" pitchFamily="18" charset="2"/>
              <a:buChar cha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80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 Additional research into IT project failure rate found that “success in 68 percent of technology projects is "improbable"” (Krigsman, 2009).</a:t>
            </a:r>
          </a:p>
          <a:p>
            <a:pPr>
              <a:lnSpc>
                <a:spcPct val="110000"/>
              </a:lnSpc>
            </a:pPr>
            <a:endParaRPr lang="en-US" dirty="0"/>
          </a:p>
        </p:txBody>
      </p:sp>
      <p:pic>
        <p:nvPicPr>
          <p:cNvPr id="1028" name="Picture 4">
            <a:extLst>
              <a:ext uri="{FF2B5EF4-FFF2-40B4-BE49-F238E27FC236}">
                <a16:creationId xmlns:a16="http://schemas.microsoft.com/office/drawing/2014/main" id="{39C82BE8-5C3C-87C9-94C9-E81BA881AB0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94411" y="2015734"/>
            <a:ext cx="5555536" cy="3695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EFDD4D-AD57-FBA2-F403-6609A2B14CC5}"/>
              </a:ext>
            </a:extLst>
          </p:cNvPr>
          <p:cNvSpPr txBox="1"/>
          <p:nvPr/>
        </p:nvSpPr>
        <p:spPr>
          <a:xfrm>
            <a:off x="6094412" y="5710870"/>
            <a:ext cx="5555536" cy="329932"/>
          </a:xfrm>
          <a:prstGeom prst="rect">
            <a:avLst/>
          </a:prstGeom>
          <a:solidFill>
            <a:srgbClr val="000000">
              <a:alpha val="50000"/>
            </a:srgbClr>
          </a:solidFill>
          <a:ln>
            <a:noFill/>
          </a:ln>
        </p:spPr>
        <p:txBody>
          <a:bodyPr wrap="square" rtlCol="0">
            <a:noAutofit/>
          </a:bodyPr>
          <a:lstStyle/>
          <a:p>
            <a:pPr algn="ctr">
              <a:spcAft>
                <a:spcPts val="600"/>
              </a:spcAft>
            </a:pPr>
            <a:r>
              <a:rPr lang="en-US" sz="1300" dirty="0">
                <a:solidFill>
                  <a:srgbClr val="FFFFFF"/>
                </a:solidFill>
              </a:rPr>
              <a:t>(Chaffey, 2016)</a:t>
            </a:r>
          </a:p>
        </p:txBody>
      </p:sp>
      <p:pic>
        <p:nvPicPr>
          <p:cNvPr id="27" name="Audio 26">
            <a:hlinkClick r:id="" action="ppaction://media"/>
            <a:extLst>
              <a:ext uri="{FF2B5EF4-FFF2-40B4-BE49-F238E27FC236}">
                <a16:creationId xmlns:a16="http://schemas.microsoft.com/office/drawing/2014/main" id="{6561EACC-C54B-042A-0684-183F6FC1403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8111830"/>
      </p:ext>
    </p:extLst>
  </p:cSld>
  <p:clrMapOvr>
    <a:masterClrMapping/>
  </p:clrMapOvr>
  <mc:AlternateContent xmlns:mc="http://schemas.openxmlformats.org/markup-compatibility/2006" xmlns:p14="http://schemas.microsoft.com/office/powerpoint/2010/main">
    <mc:Choice Requires="p14">
      <p:transition spd="slow" p14:dur="2000" advTm="32922"/>
    </mc:Choice>
    <mc:Fallback xmlns="">
      <p:transition spd="slow" advTm="32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112" name="Rectangle 2094">
            <a:extLst>
              <a:ext uri="{FF2B5EF4-FFF2-40B4-BE49-F238E27FC236}">
                <a16:creationId xmlns:a16="http://schemas.microsoft.com/office/drawing/2014/main" id="{EA042132-EF3E-4DCA-8B23-D054AFC9F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3" name="Straight Connector 2096">
            <a:extLst>
              <a:ext uri="{FF2B5EF4-FFF2-40B4-BE49-F238E27FC236}">
                <a16:creationId xmlns:a16="http://schemas.microsoft.com/office/drawing/2014/main" id="{C6561942-7576-4906-820D-5DBB2DEE7B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8305D12E-56E4-D327-0B18-C8AB0A61B553}"/>
              </a:ext>
            </a:extLst>
          </p:cNvPr>
          <p:cNvSpPr>
            <a:spLocks noGrp="1"/>
          </p:cNvSpPr>
          <p:nvPr>
            <p:ph type="title"/>
          </p:nvPr>
        </p:nvSpPr>
        <p:spPr>
          <a:xfrm>
            <a:off x="1451579" y="804519"/>
            <a:ext cx="5550357" cy="1049235"/>
          </a:xfrm>
        </p:spPr>
        <p:txBody>
          <a:bodyPr>
            <a:normAutofit/>
          </a:bodyPr>
          <a:lstStyle/>
          <a:p>
            <a:r>
              <a:rPr lang="en-US"/>
              <a:t>Project Management Skills &amp; Leadership</a:t>
            </a:r>
          </a:p>
        </p:txBody>
      </p:sp>
      <p:sp>
        <p:nvSpPr>
          <p:cNvPr id="2114" name="Rectangle 2098">
            <a:extLst>
              <a:ext uri="{FF2B5EF4-FFF2-40B4-BE49-F238E27FC236}">
                <a16:creationId xmlns:a16="http://schemas.microsoft.com/office/drawing/2014/main" id="{76E2642F-6025-4B22-A283-9B60F4765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88" name="Content Placeholder 2053">
            <a:extLst>
              <a:ext uri="{FF2B5EF4-FFF2-40B4-BE49-F238E27FC236}">
                <a16:creationId xmlns:a16="http://schemas.microsoft.com/office/drawing/2014/main" id="{ABE3A033-FCB5-7164-CB0B-1613D17FFF22}"/>
              </a:ext>
            </a:extLst>
          </p:cNvPr>
          <p:cNvSpPr>
            <a:spLocks noGrp="1"/>
          </p:cNvSpPr>
          <p:nvPr>
            <p:ph idx="1"/>
          </p:nvPr>
        </p:nvSpPr>
        <p:spPr>
          <a:xfrm>
            <a:off x="1451579" y="2015732"/>
            <a:ext cx="5550357" cy="3450613"/>
          </a:xfrm>
        </p:spPr>
        <p:txBody>
          <a:bodyPr>
            <a:normAutofit/>
          </a:bodyPr>
          <a:lstStyle/>
          <a:p>
            <a:endParaRPr lang="en-US" dirty="0"/>
          </a:p>
          <a:p>
            <a:r>
              <a:rPr lang="en-US" dirty="0"/>
              <a:t>An effective IT Project Manager must be versatile, as a variety of skills is needed to accomplish their mission.</a:t>
            </a:r>
          </a:p>
          <a:p>
            <a:endParaRPr lang="en-US" dirty="0"/>
          </a:p>
          <a:p>
            <a:pPr marL="0" indent="0">
              <a:buNone/>
            </a:pPr>
            <a:endParaRPr lang="en-US" dirty="0"/>
          </a:p>
        </p:txBody>
      </p:sp>
      <p:grpSp>
        <p:nvGrpSpPr>
          <p:cNvPr id="2115" name="Group 2100">
            <a:extLst>
              <a:ext uri="{FF2B5EF4-FFF2-40B4-BE49-F238E27FC236}">
                <a16:creationId xmlns:a16="http://schemas.microsoft.com/office/drawing/2014/main" id="{447C2785-96A0-48E9-A4E1-3E0DD3C4B6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2102" name="Rectangle 2101">
              <a:extLst>
                <a:ext uri="{FF2B5EF4-FFF2-40B4-BE49-F238E27FC236}">
                  <a16:creationId xmlns:a16="http://schemas.microsoft.com/office/drawing/2014/main" id="{4719DBFA-503D-4176-91F9-F52649711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3" name="Rectangle 2102">
              <a:extLst>
                <a:ext uri="{FF2B5EF4-FFF2-40B4-BE49-F238E27FC236}">
                  <a16:creationId xmlns:a16="http://schemas.microsoft.com/office/drawing/2014/main" id="{563365FB-D39D-4CCB-B9D7-70896EA52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16" name="Rectangle 2104">
            <a:extLst>
              <a:ext uri="{FF2B5EF4-FFF2-40B4-BE49-F238E27FC236}">
                <a16:creationId xmlns:a16="http://schemas.microsoft.com/office/drawing/2014/main" id="{2D87176B-036A-46E9-88B6-B602D3C1C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3869" y="976036"/>
            <a:ext cx="3122837" cy="4138331"/>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429D0C-8FC1-0976-DF25-A3E2B33DAB0B}"/>
              </a:ext>
            </a:extLst>
          </p:cNvPr>
          <p:cNvPicPr>
            <a:picLocks noChangeAspect="1"/>
          </p:cNvPicPr>
          <p:nvPr/>
        </p:nvPicPr>
        <p:blipFill>
          <a:blip r:embed="rId5"/>
          <a:stretch>
            <a:fillRect/>
          </a:stretch>
        </p:blipFill>
        <p:spPr>
          <a:xfrm>
            <a:off x="8541825" y="1116344"/>
            <a:ext cx="1948199" cy="1850789"/>
          </a:xfrm>
          <a:prstGeom prst="rect">
            <a:avLst/>
          </a:prstGeom>
        </p:spPr>
      </p:pic>
      <p:pic>
        <p:nvPicPr>
          <p:cNvPr id="2050" name="Picture 2">
            <a:extLst>
              <a:ext uri="{FF2B5EF4-FFF2-40B4-BE49-F238E27FC236}">
                <a16:creationId xmlns:a16="http://schemas.microsoft.com/office/drawing/2014/main" id="{9D65F659-E595-006A-7D57-15B1D49DFF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6" r="-3" b="-3"/>
          <a:stretch/>
        </p:blipFill>
        <p:spPr bwMode="auto">
          <a:xfrm>
            <a:off x="8527551" y="3131726"/>
            <a:ext cx="1976746" cy="1850790"/>
          </a:xfrm>
          <a:prstGeom prst="rect">
            <a:avLst/>
          </a:prstGeom>
          <a:noFill/>
          <a:extLst>
            <a:ext uri="{909E8E84-426E-40DD-AFC4-6F175D3DCCD1}">
              <a14:hiddenFill xmlns:a14="http://schemas.microsoft.com/office/drawing/2010/main">
                <a:solidFill>
                  <a:srgbClr val="FFFFFF"/>
                </a:solidFill>
              </a14:hiddenFill>
            </a:ext>
          </a:extLst>
        </p:spPr>
      </p:pic>
      <p:pic>
        <p:nvPicPr>
          <p:cNvPr id="2117" name="Picture 2106">
            <a:extLst>
              <a:ext uri="{FF2B5EF4-FFF2-40B4-BE49-F238E27FC236}">
                <a16:creationId xmlns:a16="http://schemas.microsoft.com/office/drawing/2014/main" id="{AC34D715-F6AF-42BD-B021-F46BF6B54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18" name="Straight Connector 2108">
            <a:extLst>
              <a:ext uri="{FF2B5EF4-FFF2-40B4-BE49-F238E27FC236}">
                <a16:creationId xmlns:a16="http://schemas.microsoft.com/office/drawing/2014/main" id="{EA5196A3-0319-4C04-B5B6-D1359F52F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D941C68-ED5A-286F-A7B7-C89790D14F3E}"/>
              </a:ext>
            </a:extLst>
          </p:cNvPr>
          <p:cNvSpPr txBox="1"/>
          <p:nvPr/>
        </p:nvSpPr>
        <p:spPr>
          <a:xfrm>
            <a:off x="8228461" y="5656624"/>
            <a:ext cx="2572385" cy="369332"/>
          </a:xfrm>
          <a:prstGeom prst="rect">
            <a:avLst/>
          </a:prstGeom>
          <a:noFill/>
        </p:spPr>
        <p:txBody>
          <a:bodyPr wrap="square" rtlCol="0">
            <a:spAutoFit/>
          </a:bodyPr>
          <a:lstStyle/>
          <a:p>
            <a:r>
              <a:rPr lang="pt-BR" dirty="0"/>
              <a:t>(REI, n.d.; Vinsys, 2020)</a:t>
            </a:r>
            <a:endParaRPr lang="en-US" dirty="0"/>
          </a:p>
        </p:txBody>
      </p:sp>
      <p:pic>
        <p:nvPicPr>
          <p:cNvPr id="15" name="Audio 14">
            <a:hlinkClick r:id="" action="ppaction://media"/>
            <a:extLst>
              <a:ext uri="{FF2B5EF4-FFF2-40B4-BE49-F238E27FC236}">
                <a16:creationId xmlns:a16="http://schemas.microsoft.com/office/drawing/2014/main" id="{FB4AA82E-F4AF-C708-E606-FD9554913E6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696"/>
      </p:ext>
    </p:extLst>
  </p:cSld>
  <p:clrMapOvr>
    <a:masterClrMapping/>
  </p:clrMapOvr>
  <mc:AlternateContent xmlns:mc="http://schemas.openxmlformats.org/markup-compatibility/2006" xmlns:p14="http://schemas.microsoft.com/office/powerpoint/2010/main">
    <mc:Choice Requires="p14">
      <p:transition spd="slow" p14:dur="2000" advTm="41848"/>
    </mc:Choice>
    <mc:Fallback xmlns="">
      <p:transition spd="slow" advTm="4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112" name="Rectangle 2094">
            <a:extLst>
              <a:ext uri="{FF2B5EF4-FFF2-40B4-BE49-F238E27FC236}">
                <a16:creationId xmlns:a16="http://schemas.microsoft.com/office/drawing/2014/main" id="{EA042132-EF3E-4DCA-8B23-D054AFC9F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3" name="Straight Connector 2096">
            <a:extLst>
              <a:ext uri="{FF2B5EF4-FFF2-40B4-BE49-F238E27FC236}">
                <a16:creationId xmlns:a16="http://schemas.microsoft.com/office/drawing/2014/main" id="{C6561942-7576-4906-820D-5DBB2DEE7B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8305D12E-56E4-D327-0B18-C8AB0A61B553}"/>
              </a:ext>
            </a:extLst>
          </p:cNvPr>
          <p:cNvSpPr>
            <a:spLocks noGrp="1"/>
          </p:cNvSpPr>
          <p:nvPr>
            <p:ph type="title"/>
          </p:nvPr>
        </p:nvSpPr>
        <p:spPr>
          <a:xfrm>
            <a:off x="1451579" y="804519"/>
            <a:ext cx="5550357" cy="1049235"/>
          </a:xfrm>
        </p:spPr>
        <p:txBody>
          <a:bodyPr>
            <a:normAutofit/>
          </a:bodyPr>
          <a:lstStyle/>
          <a:p>
            <a:r>
              <a:rPr lang="en-US" dirty="0"/>
              <a:t>Project Management Skills &amp; Leadership</a:t>
            </a:r>
          </a:p>
        </p:txBody>
      </p:sp>
      <p:sp>
        <p:nvSpPr>
          <p:cNvPr id="2114" name="Rectangle 2098">
            <a:extLst>
              <a:ext uri="{FF2B5EF4-FFF2-40B4-BE49-F238E27FC236}">
                <a16:creationId xmlns:a16="http://schemas.microsoft.com/office/drawing/2014/main" id="{76E2642F-6025-4B22-A283-9B60F4765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88" name="Content Placeholder 2053">
            <a:extLst>
              <a:ext uri="{FF2B5EF4-FFF2-40B4-BE49-F238E27FC236}">
                <a16:creationId xmlns:a16="http://schemas.microsoft.com/office/drawing/2014/main" id="{ABE3A033-FCB5-7164-CB0B-1613D17FFF22}"/>
              </a:ext>
            </a:extLst>
          </p:cNvPr>
          <p:cNvSpPr>
            <a:spLocks noGrp="1"/>
          </p:cNvSpPr>
          <p:nvPr>
            <p:ph idx="1"/>
          </p:nvPr>
        </p:nvSpPr>
        <p:spPr>
          <a:xfrm>
            <a:off x="1451579" y="2015732"/>
            <a:ext cx="5550357" cy="4029761"/>
          </a:xfrm>
        </p:spPr>
        <p:txBody>
          <a:bodyPr>
            <a:normAutofit fontScale="92500" lnSpcReduction="10000"/>
          </a:bodyPr>
          <a:lstStyle/>
          <a:p>
            <a:pPr marL="0" indent="0">
              <a:buNone/>
            </a:pPr>
            <a:r>
              <a:rPr lang="en-US" dirty="0"/>
              <a:t>Essential skills an IT project manager must possess: </a:t>
            </a:r>
          </a:p>
          <a:p>
            <a:pPr marL="457200" indent="-457200">
              <a:buFont typeface="+mj-lt"/>
              <a:buAutoNum type="arabicPeriod"/>
            </a:pPr>
            <a:r>
              <a:rPr lang="en-US" dirty="0"/>
              <a:t>Communication</a:t>
            </a:r>
          </a:p>
          <a:p>
            <a:pPr marL="457200" indent="-457200">
              <a:buFont typeface="+mj-lt"/>
              <a:buAutoNum type="arabicPeriod"/>
            </a:pPr>
            <a:r>
              <a:rPr lang="en-US" dirty="0"/>
              <a:t>Leadership</a:t>
            </a:r>
          </a:p>
          <a:p>
            <a:pPr marL="457200" indent="-457200">
              <a:buFont typeface="+mj-lt"/>
              <a:buAutoNum type="arabicPeriod"/>
            </a:pPr>
            <a:r>
              <a:rPr lang="en-US" dirty="0"/>
              <a:t>Problem-solving</a:t>
            </a:r>
          </a:p>
          <a:p>
            <a:pPr marL="457200" indent="-457200">
              <a:buFont typeface="+mj-lt"/>
              <a:buAutoNum type="arabicPeriod"/>
            </a:pPr>
            <a:r>
              <a:rPr lang="en-US" dirty="0"/>
              <a:t>Conflict resolution</a:t>
            </a:r>
          </a:p>
          <a:p>
            <a:pPr marL="457200" indent="-457200">
              <a:buFont typeface="+mj-lt"/>
              <a:buAutoNum type="arabicPeriod"/>
            </a:pPr>
            <a:r>
              <a:rPr lang="en-US" dirty="0"/>
              <a:t>Financial</a:t>
            </a:r>
          </a:p>
          <a:p>
            <a:pPr marL="457200" indent="-457200">
              <a:buFont typeface="+mj-lt"/>
              <a:buAutoNum type="arabicPeriod"/>
            </a:pPr>
            <a:r>
              <a:rPr lang="en-US" dirty="0"/>
              <a:t>Planning</a:t>
            </a:r>
          </a:p>
          <a:p>
            <a:pPr marL="457200" indent="-457200">
              <a:buFont typeface="+mj-lt"/>
              <a:buAutoNum type="arabicPeriod"/>
            </a:pPr>
            <a:r>
              <a:rPr lang="en-US" dirty="0"/>
              <a:t>Technical</a:t>
            </a:r>
          </a:p>
          <a:p>
            <a:pPr marL="0" indent="0">
              <a:buNone/>
            </a:pPr>
            <a:r>
              <a:rPr lang="en-US" dirty="0"/>
              <a:t>(Nance &amp; Howard, n.d.-b; Olson, 2014)</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0" indent="0">
              <a:buNone/>
            </a:pPr>
            <a:endParaRPr lang="en-US" dirty="0"/>
          </a:p>
        </p:txBody>
      </p:sp>
      <p:grpSp>
        <p:nvGrpSpPr>
          <p:cNvPr id="2115" name="Group 2100">
            <a:extLst>
              <a:ext uri="{FF2B5EF4-FFF2-40B4-BE49-F238E27FC236}">
                <a16:creationId xmlns:a16="http://schemas.microsoft.com/office/drawing/2014/main" id="{447C2785-96A0-48E9-A4E1-3E0DD3C4B6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2102" name="Rectangle 2101">
              <a:extLst>
                <a:ext uri="{FF2B5EF4-FFF2-40B4-BE49-F238E27FC236}">
                  <a16:creationId xmlns:a16="http://schemas.microsoft.com/office/drawing/2014/main" id="{4719DBFA-503D-4176-91F9-F52649711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3" name="Rectangle 2102">
              <a:extLst>
                <a:ext uri="{FF2B5EF4-FFF2-40B4-BE49-F238E27FC236}">
                  <a16:creationId xmlns:a16="http://schemas.microsoft.com/office/drawing/2014/main" id="{563365FB-D39D-4CCB-B9D7-70896EA52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16" name="Rectangle 2104">
            <a:extLst>
              <a:ext uri="{FF2B5EF4-FFF2-40B4-BE49-F238E27FC236}">
                <a16:creationId xmlns:a16="http://schemas.microsoft.com/office/drawing/2014/main" id="{2D87176B-036A-46E9-88B6-B602D3C1C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3869" y="976036"/>
            <a:ext cx="3122837" cy="4138331"/>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429D0C-8FC1-0976-DF25-A3E2B33DAB0B}"/>
              </a:ext>
            </a:extLst>
          </p:cNvPr>
          <p:cNvPicPr>
            <a:picLocks noChangeAspect="1"/>
          </p:cNvPicPr>
          <p:nvPr/>
        </p:nvPicPr>
        <p:blipFill>
          <a:blip r:embed="rId5"/>
          <a:stretch>
            <a:fillRect/>
          </a:stretch>
        </p:blipFill>
        <p:spPr>
          <a:xfrm>
            <a:off x="8541825" y="1116344"/>
            <a:ext cx="1948199" cy="1850789"/>
          </a:xfrm>
          <a:prstGeom prst="rect">
            <a:avLst/>
          </a:prstGeom>
        </p:spPr>
      </p:pic>
      <p:pic>
        <p:nvPicPr>
          <p:cNvPr id="2050" name="Picture 2">
            <a:extLst>
              <a:ext uri="{FF2B5EF4-FFF2-40B4-BE49-F238E27FC236}">
                <a16:creationId xmlns:a16="http://schemas.microsoft.com/office/drawing/2014/main" id="{9D65F659-E595-006A-7D57-15B1D49DFF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6" r="-3" b="-3"/>
          <a:stretch/>
        </p:blipFill>
        <p:spPr bwMode="auto">
          <a:xfrm>
            <a:off x="8527551" y="3131726"/>
            <a:ext cx="1976746" cy="1850790"/>
          </a:xfrm>
          <a:prstGeom prst="rect">
            <a:avLst/>
          </a:prstGeom>
          <a:noFill/>
          <a:extLst>
            <a:ext uri="{909E8E84-426E-40DD-AFC4-6F175D3DCCD1}">
              <a14:hiddenFill xmlns:a14="http://schemas.microsoft.com/office/drawing/2010/main">
                <a:solidFill>
                  <a:srgbClr val="FFFFFF"/>
                </a:solidFill>
              </a14:hiddenFill>
            </a:ext>
          </a:extLst>
        </p:spPr>
      </p:pic>
      <p:pic>
        <p:nvPicPr>
          <p:cNvPr id="2117" name="Picture 2106">
            <a:extLst>
              <a:ext uri="{FF2B5EF4-FFF2-40B4-BE49-F238E27FC236}">
                <a16:creationId xmlns:a16="http://schemas.microsoft.com/office/drawing/2014/main" id="{AC34D715-F6AF-42BD-B021-F46BF6B54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18" name="Straight Connector 2108">
            <a:extLst>
              <a:ext uri="{FF2B5EF4-FFF2-40B4-BE49-F238E27FC236}">
                <a16:creationId xmlns:a16="http://schemas.microsoft.com/office/drawing/2014/main" id="{EA5196A3-0319-4C04-B5B6-D1359F52F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D941C68-ED5A-286F-A7B7-C89790D14F3E}"/>
              </a:ext>
            </a:extLst>
          </p:cNvPr>
          <p:cNvSpPr txBox="1"/>
          <p:nvPr/>
        </p:nvSpPr>
        <p:spPr>
          <a:xfrm>
            <a:off x="8228461" y="5676161"/>
            <a:ext cx="2572385" cy="369332"/>
          </a:xfrm>
          <a:prstGeom prst="rect">
            <a:avLst/>
          </a:prstGeom>
          <a:noFill/>
        </p:spPr>
        <p:txBody>
          <a:bodyPr wrap="square" rtlCol="0">
            <a:spAutoFit/>
          </a:bodyPr>
          <a:lstStyle/>
          <a:p>
            <a:r>
              <a:rPr lang="pt-BR" dirty="0"/>
              <a:t>(REI, n.d.; Vinsys, 2020)</a:t>
            </a:r>
            <a:endParaRPr lang="en-US" dirty="0"/>
          </a:p>
        </p:txBody>
      </p:sp>
      <p:pic>
        <p:nvPicPr>
          <p:cNvPr id="12" name="Audio 11">
            <a:hlinkClick r:id="" action="ppaction://media"/>
            <a:extLst>
              <a:ext uri="{FF2B5EF4-FFF2-40B4-BE49-F238E27FC236}">
                <a16:creationId xmlns:a16="http://schemas.microsoft.com/office/drawing/2014/main" id="{6F7DF560-318A-C6B1-C2BA-F063D30B016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3153517"/>
      </p:ext>
    </p:extLst>
  </p:cSld>
  <p:clrMapOvr>
    <a:masterClrMapping/>
  </p:clrMapOvr>
  <mc:AlternateContent xmlns:mc="http://schemas.openxmlformats.org/markup-compatibility/2006" xmlns:p14="http://schemas.microsoft.com/office/powerpoint/2010/main">
    <mc:Choice Requires="p14">
      <p:transition spd="slow" p14:dur="2000" advTm="12650"/>
    </mc:Choice>
    <mc:Fallback xmlns="">
      <p:transition spd="slow" advTm="1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Galler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1731</TotalTime>
  <Words>3911</Words>
  <Application>Microsoft Office PowerPoint</Application>
  <PresentationFormat>Widescreen</PresentationFormat>
  <Paragraphs>194</Paragraphs>
  <Slides>23</Slides>
  <Notes>16</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Gill Sans MT</vt:lpstr>
      <vt:lpstr>Symbol</vt:lpstr>
      <vt:lpstr>Times New Roman</vt:lpstr>
      <vt:lpstr>Gallery</vt:lpstr>
      <vt:lpstr>IT Project Management Principles</vt:lpstr>
      <vt:lpstr>Presentation Schedule</vt:lpstr>
      <vt:lpstr>Summary of Findings</vt:lpstr>
      <vt:lpstr>Topics</vt:lpstr>
      <vt:lpstr>IT Project Management </vt:lpstr>
      <vt:lpstr>IT Project Management’s Challenge </vt:lpstr>
      <vt:lpstr>IT project management – failure rates</vt:lpstr>
      <vt:lpstr>Project Management Skills &amp; Leadership</vt:lpstr>
      <vt:lpstr>Project Management Skills &amp; Leadership</vt:lpstr>
      <vt:lpstr>Project Integration Management </vt:lpstr>
      <vt:lpstr>Project Integration Management Processes </vt:lpstr>
      <vt:lpstr>Project Selection </vt:lpstr>
      <vt:lpstr>Project Initiation </vt:lpstr>
      <vt:lpstr>Project Requirement </vt:lpstr>
      <vt:lpstr>Project Scheduling </vt:lpstr>
      <vt:lpstr>Conclusion</vt:lpstr>
      <vt:lpstr>References</vt:lpstr>
      <vt:lpstr>References</vt:lpstr>
      <vt:lpstr>References</vt:lpstr>
      <vt:lpstr>References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ITEC 640 Midterm Exam</dc:title>
  <dc:creator>Justin Wasser</dc:creator>
  <cp:lastModifiedBy>Justin Wasser</cp:lastModifiedBy>
  <cp:revision>2</cp:revision>
  <dcterms:created xsi:type="dcterms:W3CDTF">2023-06-21T17:18:25Z</dcterms:created>
  <dcterms:modified xsi:type="dcterms:W3CDTF">2024-12-26T19:32:54Z</dcterms:modified>
</cp:coreProperties>
</file>